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0693400" cy="7562850"/>
  <p:notesSz cx="10693400" cy="75628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1" d="100"/>
          <a:sy n="111" d="100"/>
        </p:scale>
        <p:origin x="-96" y="-29"/>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6597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4235196"/>
            <a:ext cx="7485379"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11/20/2018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00945E"/>
                </a:solidFill>
                <a:latin typeface="Arial Narrow"/>
                <a:cs typeface="Arial Narrow"/>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11/20/2018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00945E"/>
                </a:solidFill>
                <a:latin typeface="Arial Narrow"/>
                <a:cs typeface="Arial Narrow"/>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0"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11/20/2018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00945E"/>
                </a:solidFill>
                <a:latin typeface="Arial Narrow"/>
                <a:cs typeface="Arial Narrow"/>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11/20/2018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11/20/2018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83870" y="420126"/>
            <a:ext cx="9925659" cy="892810"/>
          </a:xfrm>
          <a:prstGeom prst="rect">
            <a:avLst/>
          </a:prstGeom>
        </p:spPr>
        <p:txBody>
          <a:bodyPr wrap="square" lIns="0" tIns="0" rIns="0" bIns="0">
            <a:spAutoFit/>
          </a:bodyPr>
          <a:lstStyle>
            <a:lvl1pPr>
              <a:defRPr sz="3200" b="1" i="0">
                <a:solidFill>
                  <a:srgbClr val="00945E"/>
                </a:solidFill>
                <a:latin typeface="Arial Narrow"/>
                <a:cs typeface="Arial Narrow"/>
              </a:defRPr>
            </a:lvl1pPr>
          </a:lstStyle>
          <a:p>
            <a:endParaRPr/>
          </a:p>
        </p:txBody>
      </p:sp>
      <p:sp>
        <p:nvSpPr>
          <p:cNvPr id="3" name="Holder 3"/>
          <p:cNvSpPr>
            <a:spLocks noGrp="1"/>
          </p:cNvSpPr>
          <p:nvPr>
            <p:ph type="body" idx="1"/>
          </p:nvPr>
        </p:nvSpPr>
        <p:spPr>
          <a:xfrm>
            <a:off x="414401" y="2047036"/>
            <a:ext cx="9864597" cy="315277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635756" y="7033450"/>
            <a:ext cx="3421887"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11/20/2018</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22.jpg"/></Relationships>
</file>

<file path=ppt/slides/_rels/slide11.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12.xml.rels><?xml version="1.0" encoding="UTF-8" standalone="yes"?>
<Relationships xmlns="http://schemas.openxmlformats.org/package/2006/relationships"><Relationship Id="rId3" Type="http://schemas.openxmlformats.org/officeDocument/2006/relationships/image" Target="../media/image24.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13.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1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image" Target="../media/image28.png"/><Relationship Id="rId4" Type="http://schemas.openxmlformats.org/officeDocument/2006/relationships/image" Target="../media/image27.png"/></Relationships>
</file>

<file path=ppt/slides/_rels/slide1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image" Target="../media/image31.png"/><Relationship Id="rId4" Type="http://schemas.openxmlformats.org/officeDocument/2006/relationships/image" Target="../media/image30.png"/></Relationships>
</file>

<file path=ppt/slides/_rels/slide16.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image" Target="../media/image34.png"/><Relationship Id="rId4" Type="http://schemas.openxmlformats.org/officeDocument/2006/relationships/image" Target="../media/image33.png"/></Relationships>
</file>

<file path=ppt/slides/_rels/slide17.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image" Target="../media/image37.png"/><Relationship Id="rId4" Type="http://schemas.openxmlformats.org/officeDocument/2006/relationships/image" Target="../media/image36.png"/></Relationships>
</file>

<file path=ppt/slides/_rels/slide18.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image" Target="../media/image40.png"/><Relationship Id="rId4" Type="http://schemas.openxmlformats.org/officeDocument/2006/relationships/image" Target="../media/image39.png"/></Relationships>
</file>

<file path=ppt/slides/_rels/slide19.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image" Target="../media/image43.png"/><Relationship Id="rId4" Type="http://schemas.openxmlformats.org/officeDocument/2006/relationships/image" Target="../media/image4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6.png"/><Relationship Id="rId11" Type="http://schemas.openxmlformats.org/officeDocument/2006/relationships/image" Target="../media/image2.jpg"/><Relationship Id="rId5" Type="http://schemas.openxmlformats.org/officeDocument/2006/relationships/image" Target="../media/image15.png"/><Relationship Id="rId10" Type="http://schemas.openxmlformats.org/officeDocument/2006/relationships/image" Target="../media/image20.png"/><Relationship Id="rId4" Type="http://schemas.openxmlformats.org/officeDocument/2006/relationships/image" Target="../media/image14.png"/><Relationship Id="rId9" Type="http://schemas.openxmlformats.org/officeDocument/2006/relationships/image" Target="../media/image19.pn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7375" y="360006"/>
            <a:ext cx="8399995" cy="6287287"/>
          </a:xfrm>
          <a:prstGeom prst="rect">
            <a:avLst/>
          </a:prstGeom>
          <a:blipFill>
            <a:blip r:embed="rId3" cstate="print"/>
            <a:stretch>
              <a:fillRect/>
            </a:stretch>
          </a:blipFill>
        </p:spPr>
        <p:txBody>
          <a:bodyPr wrap="square" lIns="0" tIns="0" rIns="0" bIns="0" rtlCol="0"/>
          <a:lstStyle/>
          <a:p>
            <a:endParaRPr/>
          </a:p>
        </p:txBody>
      </p:sp>
      <p:sp>
        <p:nvSpPr>
          <p:cNvPr id="3" name="object 3"/>
          <p:cNvSpPr txBox="1"/>
          <p:nvPr/>
        </p:nvSpPr>
        <p:spPr>
          <a:xfrm>
            <a:off x="1437271" y="2874814"/>
            <a:ext cx="3073400" cy="698500"/>
          </a:xfrm>
          <a:prstGeom prst="rect">
            <a:avLst/>
          </a:prstGeom>
        </p:spPr>
        <p:txBody>
          <a:bodyPr vert="horz" wrap="square" lIns="0" tIns="0" rIns="0" bIns="0" rtlCol="0">
            <a:spAutoFit/>
          </a:bodyPr>
          <a:lstStyle/>
          <a:p>
            <a:pPr marL="30480">
              <a:lnSpc>
                <a:spcPct val="100000"/>
              </a:lnSpc>
            </a:pPr>
            <a:r>
              <a:rPr sz="2400" spc="-5" dirty="0">
                <a:solidFill>
                  <a:srgbClr val="FFFFFF"/>
                </a:solidFill>
                <a:latin typeface="Arial Narrow"/>
                <a:cs typeface="Arial Narrow"/>
              </a:rPr>
              <a:t>Peopl</a:t>
            </a:r>
            <a:r>
              <a:rPr sz="2400" dirty="0">
                <a:solidFill>
                  <a:srgbClr val="FFFFFF"/>
                </a:solidFill>
                <a:latin typeface="Arial Narrow"/>
                <a:cs typeface="Arial Narrow"/>
              </a:rPr>
              <a:t>e</a:t>
            </a:r>
            <a:r>
              <a:rPr sz="2400" spc="15" dirty="0">
                <a:solidFill>
                  <a:srgbClr val="FFFFFF"/>
                </a:solidFill>
                <a:latin typeface="Arial Narrow"/>
                <a:cs typeface="Arial Narrow"/>
              </a:rPr>
              <a:t> </a:t>
            </a:r>
            <a:r>
              <a:rPr sz="2400" spc="-5" dirty="0">
                <a:solidFill>
                  <a:srgbClr val="FFFFFF"/>
                </a:solidFill>
                <a:latin typeface="Arial Narrow"/>
                <a:cs typeface="Arial Narrow"/>
              </a:rPr>
              <a:t>Matte</a:t>
            </a:r>
            <a:r>
              <a:rPr sz="2400" dirty="0">
                <a:solidFill>
                  <a:srgbClr val="FFFFFF"/>
                </a:solidFill>
                <a:latin typeface="Arial Narrow"/>
                <a:cs typeface="Arial Narrow"/>
              </a:rPr>
              <a:t>r</a:t>
            </a:r>
            <a:r>
              <a:rPr sz="2400" spc="-5" dirty="0">
                <a:solidFill>
                  <a:srgbClr val="FFFFFF"/>
                </a:solidFill>
                <a:latin typeface="Arial Narrow"/>
                <a:cs typeface="Arial Narrow"/>
              </a:rPr>
              <a:t> Surve</a:t>
            </a:r>
            <a:r>
              <a:rPr sz="2400" dirty="0">
                <a:solidFill>
                  <a:srgbClr val="FFFFFF"/>
                </a:solidFill>
                <a:latin typeface="Arial Narrow"/>
                <a:cs typeface="Arial Narrow"/>
              </a:rPr>
              <a:t>y</a:t>
            </a:r>
            <a:r>
              <a:rPr sz="2400" spc="30" dirty="0">
                <a:solidFill>
                  <a:srgbClr val="FFFFFF"/>
                </a:solidFill>
                <a:latin typeface="Arial Narrow"/>
                <a:cs typeface="Arial Narrow"/>
              </a:rPr>
              <a:t> </a:t>
            </a:r>
            <a:r>
              <a:rPr sz="2400" spc="-5" dirty="0">
                <a:solidFill>
                  <a:srgbClr val="FFFFFF"/>
                </a:solidFill>
                <a:latin typeface="Arial Narrow"/>
                <a:cs typeface="Arial Narrow"/>
              </a:rPr>
              <a:t>2018</a:t>
            </a:r>
            <a:endParaRPr sz="2400">
              <a:latin typeface="Arial Narrow"/>
              <a:cs typeface="Arial Narrow"/>
            </a:endParaRPr>
          </a:p>
          <a:p>
            <a:pPr marL="12700">
              <a:lnSpc>
                <a:spcPts val="1660"/>
              </a:lnSpc>
              <a:spcBef>
                <a:spcPts val="1400"/>
              </a:spcBef>
            </a:pPr>
            <a:r>
              <a:rPr sz="1400" spc="-15" dirty="0">
                <a:solidFill>
                  <a:srgbClr val="92C239"/>
                </a:solidFill>
                <a:latin typeface="Arial Narrow"/>
                <a:cs typeface="Arial Narrow"/>
              </a:rPr>
              <a:t>KERAN</a:t>
            </a:r>
            <a:r>
              <a:rPr sz="1400" spc="-10" dirty="0">
                <a:solidFill>
                  <a:srgbClr val="92C239"/>
                </a:solidFill>
                <a:latin typeface="Arial Narrow"/>
                <a:cs typeface="Arial Narrow"/>
              </a:rPr>
              <a:t>G</a:t>
            </a:r>
            <a:r>
              <a:rPr sz="1400" spc="5" dirty="0">
                <a:solidFill>
                  <a:srgbClr val="92C239"/>
                </a:solidFill>
                <a:latin typeface="Arial Narrow"/>
                <a:cs typeface="Arial Narrow"/>
              </a:rPr>
              <a:t> </a:t>
            </a:r>
            <a:r>
              <a:rPr sz="1400" spc="-15" dirty="0">
                <a:solidFill>
                  <a:srgbClr val="92C239"/>
                </a:solidFill>
                <a:latin typeface="Arial Narrow"/>
                <a:cs typeface="Arial Narrow"/>
              </a:rPr>
              <a:t>DISTRIC</a:t>
            </a:r>
            <a:r>
              <a:rPr sz="1400" spc="-10" dirty="0">
                <a:solidFill>
                  <a:srgbClr val="92C239"/>
                </a:solidFill>
                <a:latin typeface="Arial Narrow"/>
                <a:cs typeface="Arial Narrow"/>
              </a:rPr>
              <a:t>T</a:t>
            </a:r>
            <a:r>
              <a:rPr sz="1400" spc="5" dirty="0">
                <a:solidFill>
                  <a:srgbClr val="92C239"/>
                </a:solidFill>
                <a:latin typeface="Arial Narrow"/>
                <a:cs typeface="Arial Narrow"/>
              </a:rPr>
              <a:t> </a:t>
            </a:r>
            <a:r>
              <a:rPr sz="1400" spc="-15" dirty="0">
                <a:solidFill>
                  <a:srgbClr val="92C239"/>
                </a:solidFill>
                <a:latin typeface="Arial Narrow"/>
                <a:cs typeface="Arial Narrow"/>
              </a:rPr>
              <a:t>HEALTH</a:t>
            </a:r>
            <a:endParaRPr sz="1400">
              <a:latin typeface="Arial Narrow"/>
              <a:cs typeface="Arial Narrow"/>
            </a:endParaRPr>
          </a:p>
        </p:txBody>
      </p:sp>
      <p:sp>
        <p:nvSpPr>
          <p:cNvPr id="4" name="object 4"/>
          <p:cNvSpPr txBox="1"/>
          <p:nvPr/>
        </p:nvSpPr>
        <p:spPr>
          <a:xfrm>
            <a:off x="1455559" y="2451499"/>
            <a:ext cx="2750820" cy="381000"/>
          </a:xfrm>
          <a:prstGeom prst="rect">
            <a:avLst/>
          </a:prstGeom>
        </p:spPr>
        <p:txBody>
          <a:bodyPr vert="horz" wrap="square" lIns="0" tIns="0" rIns="0" bIns="0" rtlCol="0">
            <a:spAutoFit/>
          </a:bodyPr>
          <a:lstStyle/>
          <a:p>
            <a:pPr marL="12700">
              <a:lnSpc>
                <a:spcPts val="3554"/>
              </a:lnSpc>
            </a:pPr>
            <a:r>
              <a:rPr sz="3000" spc="-10" dirty="0">
                <a:solidFill>
                  <a:srgbClr val="FFFFFF"/>
                </a:solidFill>
                <a:latin typeface="Arial Narrow"/>
                <a:cs typeface="Arial Narrow"/>
              </a:rPr>
              <a:t>Executiv</a:t>
            </a:r>
            <a:r>
              <a:rPr sz="3000" dirty="0">
                <a:solidFill>
                  <a:srgbClr val="FFFFFF"/>
                </a:solidFill>
                <a:latin typeface="Arial Narrow"/>
                <a:cs typeface="Arial Narrow"/>
              </a:rPr>
              <a:t>e</a:t>
            </a:r>
            <a:r>
              <a:rPr sz="3000" spc="35" dirty="0">
                <a:solidFill>
                  <a:srgbClr val="FFFFFF"/>
                </a:solidFill>
                <a:latin typeface="Arial Narrow"/>
                <a:cs typeface="Arial Narrow"/>
              </a:rPr>
              <a:t> </a:t>
            </a:r>
            <a:r>
              <a:rPr sz="3000" spc="-5" dirty="0">
                <a:solidFill>
                  <a:srgbClr val="FFFFFF"/>
                </a:solidFill>
                <a:latin typeface="Arial Narrow"/>
                <a:cs typeface="Arial Narrow"/>
              </a:rPr>
              <a:t>summary</a:t>
            </a:r>
            <a:endParaRPr sz="3000">
              <a:latin typeface="Arial Narrow"/>
              <a:cs typeface="Arial Narrow"/>
            </a:endParaRPr>
          </a:p>
        </p:txBody>
      </p:sp>
      <p:sp>
        <p:nvSpPr>
          <p:cNvPr id="5" name="object 5"/>
          <p:cNvSpPr/>
          <p:nvPr/>
        </p:nvSpPr>
        <p:spPr>
          <a:xfrm>
            <a:off x="6235788" y="4483176"/>
            <a:ext cx="3190875" cy="2106295"/>
          </a:xfrm>
          <a:custGeom>
            <a:avLst/>
            <a:gdLst/>
            <a:ahLst/>
            <a:cxnLst/>
            <a:rect l="l" t="t" r="r" b="b"/>
            <a:pathLst>
              <a:path w="3190875" h="2106295">
                <a:moveTo>
                  <a:pt x="0" y="2105888"/>
                </a:moveTo>
                <a:lnTo>
                  <a:pt x="3190646" y="2105888"/>
                </a:lnTo>
                <a:lnTo>
                  <a:pt x="3190646" y="0"/>
                </a:lnTo>
                <a:lnTo>
                  <a:pt x="0" y="0"/>
                </a:lnTo>
                <a:lnTo>
                  <a:pt x="0" y="2105888"/>
                </a:lnTo>
                <a:close/>
              </a:path>
            </a:pathLst>
          </a:custGeom>
          <a:solidFill>
            <a:srgbClr val="FFFFFF"/>
          </a:solidFill>
        </p:spPr>
        <p:txBody>
          <a:bodyPr wrap="square" lIns="0" tIns="0" rIns="0" bIns="0" rtlCol="0"/>
          <a:lstStyle/>
          <a:p>
            <a:endParaRPr/>
          </a:p>
        </p:txBody>
      </p:sp>
      <p:sp>
        <p:nvSpPr>
          <p:cNvPr id="6" name="object 6"/>
          <p:cNvSpPr/>
          <p:nvPr/>
        </p:nvSpPr>
        <p:spPr>
          <a:xfrm>
            <a:off x="7045400" y="5045163"/>
            <a:ext cx="2271585" cy="852957"/>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7674050" y="6111963"/>
            <a:ext cx="683755" cy="387603"/>
          </a:xfrm>
          <a:prstGeom prst="rect">
            <a:avLst/>
          </a:prstGeom>
          <a:blipFill>
            <a:blip r:embed="rId5" cstate="print"/>
            <a:stretch>
              <a:fillRect/>
            </a:stretch>
          </a:blipFill>
        </p:spPr>
        <p:txBody>
          <a:bodyPr wrap="square" lIns="0" tIns="0" rIns="0" bIns="0" rtlCol="0"/>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21590">
              <a:lnSpc>
                <a:spcPts val="3735"/>
              </a:lnSpc>
            </a:pPr>
            <a:r>
              <a:rPr spc="-5" dirty="0"/>
              <a:t>2</a:t>
            </a:r>
            <a:r>
              <a:rPr dirty="0"/>
              <a:t>. </a:t>
            </a:r>
            <a:r>
              <a:rPr spc="-30" dirty="0"/>
              <a:t>Ke</a:t>
            </a:r>
            <a:r>
              <a:rPr spc="-15" dirty="0"/>
              <a:t>y</a:t>
            </a:r>
            <a:r>
              <a:rPr spc="5" dirty="0"/>
              <a:t> </a:t>
            </a:r>
            <a:r>
              <a:rPr spc="-15" dirty="0"/>
              <a:t>indicators</a:t>
            </a:r>
          </a:p>
          <a:p>
            <a:pPr marL="21590">
              <a:lnSpc>
                <a:spcPts val="3735"/>
              </a:lnSpc>
            </a:pPr>
            <a:r>
              <a:rPr b="0" spc="-10" dirty="0">
                <a:latin typeface="Arial Narrow"/>
                <a:cs typeface="Arial Narrow"/>
              </a:rPr>
              <a:t>Employe</a:t>
            </a:r>
            <a:r>
              <a:rPr b="0" dirty="0">
                <a:latin typeface="Arial Narrow"/>
                <a:cs typeface="Arial Narrow"/>
              </a:rPr>
              <a:t>e</a:t>
            </a:r>
            <a:r>
              <a:rPr b="0" spc="30" dirty="0">
                <a:latin typeface="Arial Narrow"/>
                <a:cs typeface="Arial Narrow"/>
              </a:rPr>
              <a:t> </a:t>
            </a:r>
            <a:r>
              <a:rPr b="0" spc="-5" dirty="0">
                <a:latin typeface="Arial Narrow"/>
                <a:cs typeface="Arial Narrow"/>
              </a:rPr>
              <a:t>engagemen</a:t>
            </a:r>
            <a:r>
              <a:rPr b="0" dirty="0">
                <a:latin typeface="Arial Narrow"/>
                <a:cs typeface="Arial Narrow"/>
              </a:rPr>
              <a:t>t </a:t>
            </a:r>
            <a:r>
              <a:rPr b="0" spc="-10" dirty="0">
                <a:latin typeface="Arial Narrow"/>
                <a:cs typeface="Arial Narrow"/>
              </a:rPr>
              <a:t>-</a:t>
            </a:r>
            <a:r>
              <a:rPr b="0" spc="-5" dirty="0">
                <a:latin typeface="Arial Narrow"/>
                <a:cs typeface="Arial Narrow"/>
              </a:rPr>
              <a:t> </a:t>
            </a:r>
            <a:r>
              <a:rPr b="0" spc="-20" dirty="0">
                <a:latin typeface="Arial Narrow"/>
                <a:cs typeface="Arial Narrow"/>
              </a:rPr>
              <a:t>how</a:t>
            </a:r>
            <a:r>
              <a:rPr b="0" spc="-5" dirty="0">
                <a:latin typeface="Arial Narrow"/>
                <a:cs typeface="Arial Narrow"/>
              </a:rPr>
              <a:t> yo</a:t>
            </a:r>
            <a:r>
              <a:rPr b="0" dirty="0">
                <a:latin typeface="Arial Narrow"/>
                <a:cs typeface="Arial Narrow"/>
              </a:rPr>
              <a:t>u </a:t>
            </a:r>
            <a:r>
              <a:rPr b="0" spc="-5" dirty="0">
                <a:latin typeface="Arial Narrow"/>
                <a:cs typeface="Arial Narrow"/>
              </a:rPr>
              <a:t>compare</a:t>
            </a:r>
          </a:p>
        </p:txBody>
      </p:sp>
      <p:sp>
        <p:nvSpPr>
          <p:cNvPr id="3" name="object 3"/>
          <p:cNvSpPr/>
          <p:nvPr/>
        </p:nvSpPr>
        <p:spPr>
          <a:xfrm>
            <a:off x="380580" y="1383741"/>
            <a:ext cx="9728200" cy="0"/>
          </a:xfrm>
          <a:custGeom>
            <a:avLst/>
            <a:gdLst/>
            <a:ahLst/>
            <a:cxnLst/>
            <a:rect l="l" t="t" r="r" b="b"/>
            <a:pathLst>
              <a:path w="9728200">
                <a:moveTo>
                  <a:pt x="0" y="0"/>
                </a:moveTo>
                <a:lnTo>
                  <a:pt x="9727742" y="0"/>
                </a:lnTo>
              </a:path>
            </a:pathLst>
          </a:custGeom>
          <a:ln w="38100">
            <a:solidFill>
              <a:srgbClr val="00945E"/>
            </a:solidFill>
          </a:ln>
        </p:spPr>
        <p:txBody>
          <a:bodyPr wrap="square" lIns="0" tIns="0" rIns="0" bIns="0" rtlCol="0"/>
          <a:lstStyle/>
          <a:p>
            <a:endParaRPr/>
          </a:p>
        </p:txBody>
      </p:sp>
      <p:sp>
        <p:nvSpPr>
          <p:cNvPr id="4" name="object 4"/>
          <p:cNvSpPr txBox="1"/>
          <p:nvPr/>
        </p:nvSpPr>
        <p:spPr>
          <a:xfrm>
            <a:off x="9797630" y="411187"/>
            <a:ext cx="477520" cy="431800"/>
          </a:xfrm>
          <a:prstGeom prst="rect">
            <a:avLst/>
          </a:prstGeom>
        </p:spPr>
        <p:txBody>
          <a:bodyPr vert="horz" wrap="square" lIns="0" tIns="0" rIns="0" bIns="0" rtlCol="0">
            <a:spAutoFit/>
          </a:bodyPr>
          <a:lstStyle/>
          <a:p>
            <a:pPr marL="12700">
              <a:lnSpc>
                <a:spcPct val="100000"/>
              </a:lnSpc>
            </a:pPr>
            <a:r>
              <a:rPr sz="3200" dirty="0">
                <a:solidFill>
                  <a:srgbClr val="00945E"/>
                </a:solidFill>
                <a:latin typeface="Arial"/>
                <a:cs typeface="Arial"/>
              </a:rPr>
              <a:t>10</a:t>
            </a:r>
            <a:endParaRPr sz="3200">
              <a:latin typeface="Arial"/>
              <a:cs typeface="Arial"/>
            </a:endParaRPr>
          </a:p>
        </p:txBody>
      </p:sp>
      <p:sp>
        <p:nvSpPr>
          <p:cNvPr id="5" name="object 5"/>
          <p:cNvSpPr txBox="1"/>
          <p:nvPr/>
        </p:nvSpPr>
        <p:spPr>
          <a:xfrm>
            <a:off x="392099" y="1639290"/>
            <a:ext cx="9636760" cy="455930"/>
          </a:xfrm>
          <a:prstGeom prst="rect">
            <a:avLst/>
          </a:prstGeom>
        </p:spPr>
        <p:txBody>
          <a:bodyPr vert="horz" wrap="square" lIns="0" tIns="0" rIns="0" bIns="0" rtlCol="0">
            <a:spAutoFit/>
          </a:bodyPr>
          <a:lstStyle/>
          <a:p>
            <a:pPr marL="12700" marR="5080">
              <a:lnSpc>
                <a:spcPts val="1789"/>
              </a:lnSpc>
            </a:pPr>
            <a:r>
              <a:rPr sz="1600" dirty="0">
                <a:latin typeface="Arial"/>
                <a:cs typeface="Arial"/>
              </a:rPr>
              <a:t>Organisations that score highly on reward and empowerment and effective leadership have higher levels of engagement.</a:t>
            </a:r>
            <a:endParaRPr sz="1600">
              <a:latin typeface="Arial"/>
              <a:cs typeface="Arial"/>
            </a:endParaRPr>
          </a:p>
        </p:txBody>
      </p:sp>
      <p:sp>
        <p:nvSpPr>
          <p:cNvPr id="6" name="object 6"/>
          <p:cNvSpPr txBox="1"/>
          <p:nvPr/>
        </p:nvSpPr>
        <p:spPr>
          <a:xfrm>
            <a:off x="373811" y="2389980"/>
            <a:ext cx="2409190" cy="330200"/>
          </a:xfrm>
          <a:prstGeom prst="rect">
            <a:avLst/>
          </a:prstGeom>
        </p:spPr>
        <p:txBody>
          <a:bodyPr vert="horz" wrap="square" lIns="0" tIns="0" rIns="0" bIns="0" rtlCol="0">
            <a:spAutoFit/>
          </a:bodyPr>
          <a:lstStyle/>
          <a:p>
            <a:pPr marL="12700">
              <a:lnSpc>
                <a:spcPct val="100000"/>
              </a:lnSpc>
            </a:pPr>
            <a:r>
              <a:rPr sz="1600" b="1" dirty="0">
                <a:latin typeface="Arial"/>
                <a:cs typeface="Arial"/>
              </a:rPr>
              <a:t>Key: </a:t>
            </a:r>
            <a:r>
              <a:rPr sz="1600" b="1" spc="-70" dirty="0">
                <a:latin typeface="Arial"/>
                <a:cs typeface="Arial"/>
              </a:rPr>
              <a:t> </a:t>
            </a:r>
            <a:r>
              <a:rPr sz="2400" spc="600" dirty="0">
                <a:solidFill>
                  <a:srgbClr val="00955E"/>
                </a:solidFill>
                <a:latin typeface="Arial"/>
                <a:cs typeface="Arial"/>
              </a:rPr>
              <a:t>•</a:t>
            </a:r>
            <a:r>
              <a:rPr sz="2400" spc="-390" dirty="0">
                <a:solidFill>
                  <a:srgbClr val="00955E"/>
                </a:solidFill>
                <a:latin typeface="Arial"/>
                <a:cs typeface="Arial"/>
              </a:rPr>
              <a:t> </a:t>
            </a:r>
            <a:r>
              <a:rPr sz="1600" spc="-5" dirty="0">
                <a:solidFill>
                  <a:srgbClr val="00955E"/>
                </a:solidFill>
                <a:latin typeface="Arial Narrow"/>
                <a:cs typeface="Arial Narrow"/>
              </a:rPr>
              <a:t>Keran</a:t>
            </a:r>
            <a:r>
              <a:rPr sz="1600" dirty="0">
                <a:solidFill>
                  <a:srgbClr val="00955E"/>
                </a:solidFill>
                <a:latin typeface="Arial Narrow"/>
                <a:cs typeface="Arial Narrow"/>
              </a:rPr>
              <a:t>g</a:t>
            </a:r>
            <a:r>
              <a:rPr sz="1600" spc="10" dirty="0">
                <a:solidFill>
                  <a:srgbClr val="00955E"/>
                </a:solidFill>
                <a:latin typeface="Arial Narrow"/>
                <a:cs typeface="Arial Narrow"/>
              </a:rPr>
              <a:t> </a:t>
            </a:r>
            <a:r>
              <a:rPr sz="1600" spc="-5" dirty="0">
                <a:solidFill>
                  <a:srgbClr val="00955E"/>
                </a:solidFill>
                <a:latin typeface="Arial Narrow"/>
                <a:cs typeface="Arial Narrow"/>
              </a:rPr>
              <a:t>Distric</a:t>
            </a:r>
            <a:r>
              <a:rPr sz="1600" dirty="0">
                <a:solidFill>
                  <a:srgbClr val="00955E"/>
                </a:solidFill>
                <a:latin typeface="Arial Narrow"/>
                <a:cs typeface="Arial Narrow"/>
              </a:rPr>
              <a:t>t</a:t>
            </a:r>
            <a:r>
              <a:rPr sz="1600" spc="10" dirty="0">
                <a:solidFill>
                  <a:srgbClr val="00955E"/>
                </a:solidFill>
                <a:latin typeface="Arial Narrow"/>
                <a:cs typeface="Arial Narrow"/>
              </a:rPr>
              <a:t> </a:t>
            </a:r>
            <a:r>
              <a:rPr sz="1600" spc="-5" dirty="0">
                <a:solidFill>
                  <a:srgbClr val="00955E"/>
                </a:solidFill>
                <a:latin typeface="Arial Narrow"/>
                <a:cs typeface="Arial Narrow"/>
              </a:rPr>
              <a:t>Health</a:t>
            </a:r>
            <a:endParaRPr sz="1600">
              <a:latin typeface="Arial Narrow"/>
              <a:cs typeface="Arial Narrow"/>
            </a:endParaRPr>
          </a:p>
        </p:txBody>
      </p:sp>
      <p:sp>
        <p:nvSpPr>
          <p:cNvPr id="7" name="object 7"/>
          <p:cNvSpPr txBox="1"/>
          <p:nvPr/>
        </p:nvSpPr>
        <p:spPr>
          <a:xfrm>
            <a:off x="2897568" y="2410562"/>
            <a:ext cx="3886200" cy="304800"/>
          </a:xfrm>
          <a:prstGeom prst="rect">
            <a:avLst/>
          </a:prstGeom>
        </p:spPr>
        <p:txBody>
          <a:bodyPr vert="horz" wrap="square" lIns="0" tIns="0" rIns="0" bIns="0" rtlCol="0">
            <a:spAutoFit/>
          </a:bodyPr>
          <a:lstStyle/>
          <a:p>
            <a:pPr marL="12700">
              <a:lnSpc>
                <a:spcPct val="100000"/>
              </a:lnSpc>
            </a:pPr>
            <a:r>
              <a:rPr sz="2200" spc="550" dirty="0">
                <a:solidFill>
                  <a:srgbClr val="0096CF"/>
                </a:solidFill>
                <a:latin typeface="Arial"/>
                <a:cs typeface="Arial"/>
              </a:rPr>
              <a:t>•</a:t>
            </a:r>
            <a:r>
              <a:rPr sz="2200" spc="-380" dirty="0">
                <a:solidFill>
                  <a:srgbClr val="0096CF"/>
                </a:solidFill>
                <a:latin typeface="Arial"/>
                <a:cs typeface="Arial"/>
              </a:rPr>
              <a:t> </a:t>
            </a:r>
            <a:r>
              <a:rPr sz="1600" spc="-5" dirty="0">
                <a:solidFill>
                  <a:srgbClr val="0096CF"/>
                </a:solidFill>
                <a:latin typeface="Arial Narrow"/>
                <a:cs typeface="Arial Narrow"/>
              </a:rPr>
              <a:t>Comparato</a:t>
            </a:r>
            <a:r>
              <a:rPr sz="1600" dirty="0">
                <a:solidFill>
                  <a:srgbClr val="0096CF"/>
                </a:solidFill>
                <a:latin typeface="Arial Narrow"/>
                <a:cs typeface="Arial Narrow"/>
              </a:rPr>
              <a:t>r</a:t>
            </a:r>
            <a:r>
              <a:rPr sz="1600" spc="15" dirty="0">
                <a:solidFill>
                  <a:srgbClr val="0096CF"/>
                </a:solidFill>
                <a:latin typeface="Arial Narrow"/>
                <a:cs typeface="Arial Narrow"/>
              </a:rPr>
              <a:t> </a:t>
            </a:r>
            <a:r>
              <a:rPr sz="1600" dirty="0">
                <a:solidFill>
                  <a:srgbClr val="0096CF"/>
                </a:solidFill>
                <a:latin typeface="Arial Narrow"/>
                <a:cs typeface="Arial Narrow"/>
              </a:rPr>
              <a:t>organisations </a:t>
            </a:r>
            <a:r>
              <a:rPr sz="1600" spc="5" dirty="0">
                <a:solidFill>
                  <a:srgbClr val="0096CF"/>
                </a:solidFill>
                <a:latin typeface="Arial Narrow"/>
                <a:cs typeface="Arial Narrow"/>
              </a:rPr>
              <a:t> </a:t>
            </a:r>
            <a:r>
              <a:rPr sz="2200" spc="550" dirty="0">
                <a:solidFill>
                  <a:srgbClr val="AEAAA1"/>
                </a:solidFill>
                <a:latin typeface="Arial"/>
                <a:cs typeface="Arial"/>
              </a:rPr>
              <a:t>•</a:t>
            </a:r>
            <a:r>
              <a:rPr sz="2200" spc="-380" dirty="0">
                <a:solidFill>
                  <a:srgbClr val="AEAAA1"/>
                </a:solidFill>
                <a:latin typeface="Arial"/>
                <a:cs typeface="Arial"/>
              </a:rPr>
              <a:t> </a:t>
            </a:r>
            <a:r>
              <a:rPr sz="1600" spc="-5" dirty="0">
                <a:solidFill>
                  <a:srgbClr val="AEAAA1"/>
                </a:solidFill>
                <a:latin typeface="Arial Narrow"/>
                <a:cs typeface="Arial Narrow"/>
              </a:rPr>
              <a:t>Othe</a:t>
            </a:r>
            <a:r>
              <a:rPr sz="1600" dirty="0">
                <a:solidFill>
                  <a:srgbClr val="AEAAA1"/>
                </a:solidFill>
                <a:latin typeface="Arial Narrow"/>
                <a:cs typeface="Arial Narrow"/>
              </a:rPr>
              <a:t>r organisations</a:t>
            </a:r>
            <a:endParaRPr sz="1600">
              <a:latin typeface="Arial Narrow"/>
              <a:cs typeface="Arial Narrow"/>
            </a:endParaRPr>
          </a:p>
        </p:txBody>
      </p:sp>
      <p:sp>
        <p:nvSpPr>
          <p:cNvPr id="8" name="object 8"/>
          <p:cNvSpPr/>
          <p:nvPr/>
        </p:nvSpPr>
        <p:spPr>
          <a:xfrm>
            <a:off x="1780908" y="2733509"/>
            <a:ext cx="3616413" cy="2498559"/>
          </a:xfrm>
          <a:prstGeom prst="rect">
            <a:avLst/>
          </a:prstGeom>
          <a:blipFill>
            <a:blip r:embed="rId3" cstate="print"/>
            <a:stretch>
              <a:fillRect/>
            </a:stretch>
          </a:blipFill>
        </p:spPr>
        <p:txBody>
          <a:bodyPr wrap="square" lIns="0" tIns="0" rIns="0" bIns="0" rtlCol="0"/>
          <a:lstStyle/>
          <a:p>
            <a:endParaRPr/>
          </a:p>
        </p:txBody>
      </p:sp>
      <p:sp>
        <p:nvSpPr>
          <p:cNvPr id="9" name="object 9"/>
          <p:cNvSpPr/>
          <p:nvPr/>
        </p:nvSpPr>
        <p:spPr>
          <a:xfrm>
            <a:off x="6580555" y="2747797"/>
            <a:ext cx="3713403" cy="2484272"/>
          </a:xfrm>
          <a:prstGeom prst="rect">
            <a:avLst/>
          </a:prstGeom>
          <a:blipFill>
            <a:blip r:embed="rId4" cstate="print"/>
            <a:stretch>
              <a:fillRect/>
            </a:stretch>
          </a:blipFill>
        </p:spPr>
        <p:txBody>
          <a:bodyPr wrap="square" lIns="0" tIns="0" rIns="0" bIns="0" rtlCol="0"/>
          <a:lstStyle/>
          <a:p>
            <a:endParaRPr/>
          </a:p>
        </p:txBody>
      </p:sp>
      <p:sp>
        <p:nvSpPr>
          <p:cNvPr id="10" name="object 10"/>
          <p:cNvSpPr txBox="1"/>
          <p:nvPr/>
        </p:nvSpPr>
        <p:spPr>
          <a:xfrm>
            <a:off x="366496" y="3383050"/>
            <a:ext cx="1403350" cy="1237615"/>
          </a:xfrm>
          <a:prstGeom prst="rect">
            <a:avLst/>
          </a:prstGeom>
        </p:spPr>
        <p:txBody>
          <a:bodyPr vert="horz" wrap="square" lIns="0" tIns="0" rIns="0" bIns="0" rtlCol="0">
            <a:spAutoFit/>
          </a:bodyPr>
          <a:lstStyle/>
          <a:p>
            <a:pPr marL="12700" marR="5080">
              <a:lnSpc>
                <a:spcPts val="1789"/>
              </a:lnSpc>
            </a:pPr>
            <a:r>
              <a:rPr sz="1600" b="1" dirty="0">
                <a:latin typeface="Arial"/>
                <a:cs typeface="Arial"/>
              </a:rPr>
              <a:t>Reward and empowerment</a:t>
            </a:r>
            <a:endParaRPr sz="1600">
              <a:latin typeface="Arial"/>
              <a:cs typeface="Arial"/>
            </a:endParaRPr>
          </a:p>
          <a:p>
            <a:pPr marL="38100" marR="147955">
              <a:lnSpc>
                <a:spcPts val="1789"/>
              </a:lnSpc>
              <a:spcBef>
                <a:spcPts val="795"/>
              </a:spcBef>
            </a:pPr>
            <a:r>
              <a:rPr sz="1600" i="1" dirty="0">
                <a:latin typeface="Arial"/>
                <a:cs typeface="Arial"/>
              </a:rPr>
              <a:t>Average positive agreement %</a:t>
            </a:r>
            <a:endParaRPr sz="1600">
              <a:latin typeface="Arial"/>
              <a:cs typeface="Arial"/>
            </a:endParaRPr>
          </a:p>
        </p:txBody>
      </p:sp>
      <p:sp>
        <p:nvSpPr>
          <p:cNvPr id="11" name="object 11"/>
          <p:cNvSpPr txBox="1"/>
          <p:nvPr/>
        </p:nvSpPr>
        <p:spPr>
          <a:xfrm>
            <a:off x="2356243" y="5276773"/>
            <a:ext cx="1911350" cy="228600"/>
          </a:xfrm>
          <a:prstGeom prst="rect">
            <a:avLst/>
          </a:prstGeom>
        </p:spPr>
        <p:txBody>
          <a:bodyPr vert="horz" wrap="square" lIns="0" tIns="0" rIns="0" bIns="0" rtlCol="0">
            <a:spAutoFit/>
          </a:bodyPr>
          <a:lstStyle/>
          <a:p>
            <a:pPr marL="12700">
              <a:lnSpc>
                <a:spcPct val="100000"/>
              </a:lnSpc>
            </a:pPr>
            <a:r>
              <a:rPr sz="1600" b="1" dirty="0">
                <a:latin typeface="Arial"/>
                <a:cs typeface="Arial"/>
              </a:rPr>
              <a:t>Engagement index*</a:t>
            </a:r>
            <a:endParaRPr sz="1600">
              <a:latin typeface="Arial"/>
              <a:cs typeface="Arial"/>
            </a:endParaRPr>
          </a:p>
        </p:txBody>
      </p:sp>
      <p:sp>
        <p:nvSpPr>
          <p:cNvPr id="12" name="object 12"/>
          <p:cNvSpPr txBox="1"/>
          <p:nvPr/>
        </p:nvSpPr>
        <p:spPr>
          <a:xfrm>
            <a:off x="5435028" y="3447973"/>
            <a:ext cx="1042035" cy="1450340"/>
          </a:xfrm>
          <a:prstGeom prst="rect">
            <a:avLst/>
          </a:prstGeom>
        </p:spPr>
        <p:txBody>
          <a:bodyPr vert="horz" wrap="square" lIns="0" tIns="0" rIns="0" bIns="0" rtlCol="0">
            <a:spAutoFit/>
          </a:bodyPr>
          <a:lstStyle/>
          <a:p>
            <a:pPr marL="12700" marR="5080">
              <a:lnSpc>
                <a:spcPts val="1789"/>
              </a:lnSpc>
            </a:pPr>
            <a:r>
              <a:rPr sz="1600" b="1" dirty="0">
                <a:latin typeface="Arial"/>
                <a:cs typeface="Arial"/>
              </a:rPr>
              <a:t>Effective leadership</a:t>
            </a:r>
            <a:endParaRPr sz="1600">
              <a:latin typeface="Arial"/>
              <a:cs typeface="Arial"/>
            </a:endParaRPr>
          </a:p>
          <a:p>
            <a:pPr marL="13335" marR="48895">
              <a:lnSpc>
                <a:spcPts val="1789"/>
              </a:lnSpc>
              <a:spcBef>
                <a:spcPts val="685"/>
              </a:spcBef>
            </a:pPr>
            <a:r>
              <a:rPr sz="1600" i="1" dirty="0">
                <a:latin typeface="Arial"/>
                <a:cs typeface="Arial"/>
              </a:rPr>
              <a:t>Average positive agreement</a:t>
            </a:r>
            <a:endParaRPr sz="1600">
              <a:latin typeface="Arial"/>
              <a:cs typeface="Arial"/>
            </a:endParaRPr>
          </a:p>
          <a:p>
            <a:pPr marL="13335">
              <a:lnSpc>
                <a:spcPts val="1750"/>
              </a:lnSpc>
            </a:pPr>
            <a:r>
              <a:rPr sz="1600" i="1" dirty="0">
                <a:latin typeface="Arial"/>
                <a:cs typeface="Arial"/>
              </a:rPr>
              <a:t>%</a:t>
            </a:r>
            <a:endParaRPr sz="1600">
              <a:latin typeface="Arial"/>
              <a:cs typeface="Arial"/>
            </a:endParaRPr>
          </a:p>
        </p:txBody>
      </p:sp>
      <p:sp>
        <p:nvSpPr>
          <p:cNvPr id="13" name="object 13"/>
          <p:cNvSpPr txBox="1"/>
          <p:nvPr/>
        </p:nvSpPr>
        <p:spPr>
          <a:xfrm>
            <a:off x="7312291" y="5276773"/>
            <a:ext cx="1911350" cy="228600"/>
          </a:xfrm>
          <a:prstGeom prst="rect">
            <a:avLst/>
          </a:prstGeom>
        </p:spPr>
        <p:txBody>
          <a:bodyPr vert="horz" wrap="square" lIns="0" tIns="0" rIns="0" bIns="0" rtlCol="0">
            <a:spAutoFit/>
          </a:bodyPr>
          <a:lstStyle/>
          <a:p>
            <a:pPr marL="12700">
              <a:lnSpc>
                <a:spcPct val="100000"/>
              </a:lnSpc>
            </a:pPr>
            <a:r>
              <a:rPr sz="1600" b="1" dirty="0">
                <a:latin typeface="Arial"/>
                <a:cs typeface="Arial"/>
              </a:rPr>
              <a:t>Engagement index*</a:t>
            </a:r>
            <a:endParaRPr sz="1600">
              <a:latin typeface="Arial"/>
              <a:cs typeface="Arial"/>
            </a:endParaRPr>
          </a:p>
        </p:txBody>
      </p:sp>
      <p:sp>
        <p:nvSpPr>
          <p:cNvPr id="14" name="object 14"/>
          <p:cNvSpPr/>
          <p:nvPr/>
        </p:nvSpPr>
        <p:spPr>
          <a:xfrm>
            <a:off x="8514092" y="6659968"/>
            <a:ext cx="1438122" cy="540004"/>
          </a:xfrm>
          <a:prstGeom prst="rect">
            <a:avLst/>
          </a:prstGeom>
          <a:blipFill>
            <a:blip r:embed="rId5" cstate="print"/>
            <a:stretch>
              <a:fillRect/>
            </a:stretch>
          </a:blipFill>
        </p:spPr>
        <p:txBody>
          <a:bodyPr wrap="square" lIns="0" tIns="0" rIns="0" bIns="0" rtlCol="0"/>
          <a:lstStyle/>
          <a:p>
            <a:endParaRPr/>
          </a:p>
        </p:txBody>
      </p:sp>
      <p:sp>
        <p:nvSpPr>
          <p:cNvPr id="15" name="object 15"/>
          <p:cNvSpPr txBox="1"/>
          <p:nvPr/>
        </p:nvSpPr>
        <p:spPr>
          <a:xfrm>
            <a:off x="469823" y="6674792"/>
            <a:ext cx="7912734" cy="518159"/>
          </a:xfrm>
          <a:prstGeom prst="rect">
            <a:avLst/>
          </a:prstGeom>
        </p:spPr>
        <p:txBody>
          <a:bodyPr vert="horz" wrap="square" lIns="0" tIns="0" rIns="0" bIns="0" rtlCol="0">
            <a:spAutoFit/>
          </a:bodyPr>
          <a:lstStyle/>
          <a:p>
            <a:pPr marL="12700" marR="5080">
              <a:lnSpc>
                <a:spcPts val="1340"/>
              </a:lnSpc>
            </a:pPr>
            <a:r>
              <a:rPr sz="1200" b="1" dirty="0">
                <a:solidFill>
                  <a:srgbClr val="808080"/>
                </a:solidFill>
                <a:latin typeface="Arial"/>
                <a:cs typeface="Arial"/>
              </a:rPr>
              <a:t>*Engagement index:</a:t>
            </a:r>
            <a:r>
              <a:rPr sz="1200" b="1" spc="-55" dirty="0">
                <a:solidFill>
                  <a:srgbClr val="808080"/>
                </a:solidFill>
                <a:latin typeface="Arial"/>
                <a:cs typeface="Arial"/>
              </a:rPr>
              <a:t> </a:t>
            </a:r>
            <a:r>
              <a:rPr sz="1200" dirty="0">
                <a:solidFill>
                  <a:srgbClr val="808080"/>
                </a:solidFill>
                <a:latin typeface="Arial"/>
                <a:cs typeface="Arial"/>
              </a:rPr>
              <a:t>Each respondent is given a score for each engagement question where strongly agree equates to 100 points, agree equates to 75 points, neither agree nor disagree equates to 50 points, disagree equates to 25 points and strongly disagree equates to 0 points. The engagement index is the average of these scores.</a:t>
            </a:r>
            <a:endParaRPr sz="1200">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21590">
              <a:lnSpc>
                <a:spcPts val="3735"/>
              </a:lnSpc>
            </a:pPr>
            <a:r>
              <a:rPr spc="-5" dirty="0"/>
              <a:t>2</a:t>
            </a:r>
            <a:r>
              <a:rPr dirty="0"/>
              <a:t>. </a:t>
            </a:r>
            <a:r>
              <a:rPr spc="-30" dirty="0"/>
              <a:t>Ke</a:t>
            </a:r>
            <a:r>
              <a:rPr spc="-15" dirty="0"/>
              <a:t>y</a:t>
            </a:r>
            <a:r>
              <a:rPr spc="5" dirty="0"/>
              <a:t> </a:t>
            </a:r>
            <a:r>
              <a:rPr spc="-15" dirty="0"/>
              <a:t>indicators</a:t>
            </a:r>
          </a:p>
          <a:p>
            <a:pPr marL="21590">
              <a:lnSpc>
                <a:spcPts val="3735"/>
              </a:lnSpc>
            </a:pPr>
            <a:r>
              <a:rPr b="0" spc="-10" dirty="0">
                <a:latin typeface="Arial Narrow"/>
                <a:cs typeface="Arial Narrow"/>
              </a:rPr>
              <a:t>Respectfu</a:t>
            </a:r>
            <a:r>
              <a:rPr b="0" dirty="0">
                <a:latin typeface="Arial Narrow"/>
                <a:cs typeface="Arial Narrow"/>
              </a:rPr>
              <a:t>l</a:t>
            </a:r>
            <a:r>
              <a:rPr b="0" spc="40" dirty="0">
                <a:latin typeface="Arial Narrow"/>
                <a:cs typeface="Arial Narrow"/>
              </a:rPr>
              <a:t> </a:t>
            </a:r>
            <a:r>
              <a:rPr b="0" spc="-5" dirty="0">
                <a:latin typeface="Arial Narrow"/>
                <a:cs typeface="Arial Narrow"/>
              </a:rPr>
              <a:t>workplaces</a:t>
            </a:r>
          </a:p>
        </p:txBody>
      </p:sp>
      <p:sp>
        <p:nvSpPr>
          <p:cNvPr id="3" name="object 3"/>
          <p:cNvSpPr/>
          <p:nvPr/>
        </p:nvSpPr>
        <p:spPr>
          <a:xfrm>
            <a:off x="380580" y="1383741"/>
            <a:ext cx="9728200" cy="0"/>
          </a:xfrm>
          <a:custGeom>
            <a:avLst/>
            <a:gdLst/>
            <a:ahLst/>
            <a:cxnLst/>
            <a:rect l="l" t="t" r="r" b="b"/>
            <a:pathLst>
              <a:path w="9728200">
                <a:moveTo>
                  <a:pt x="0" y="0"/>
                </a:moveTo>
                <a:lnTo>
                  <a:pt x="9727742" y="0"/>
                </a:lnTo>
              </a:path>
            </a:pathLst>
          </a:custGeom>
          <a:ln w="38100">
            <a:solidFill>
              <a:srgbClr val="00945E"/>
            </a:solidFill>
          </a:ln>
        </p:spPr>
        <p:txBody>
          <a:bodyPr wrap="square" lIns="0" tIns="0" rIns="0" bIns="0" rtlCol="0"/>
          <a:lstStyle/>
          <a:p>
            <a:endParaRPr/>
          </a:p>
        </p:txBody>
      </p:sp>
      <p:sp>
        <p:nvSpPr>
          <p:cNvPr id="4" name="object 4"/>
          <p:cNvSpPr txBox="1"/>
          <p:nvPr/>
        </p:nvSpPr>
        <p:spPr>
          <a:xfrm>
            <a:off x="9587318" y="411187"/>
            <a:ext cx="477520" cy="431800"/>
          </a:xfrm>
          <a:prstGeom prst="rect">
            <a:avLst/>
          </a:prstGeom>
        </p:spPr>
        <p:txBody>
          <a:bodyPr vert="horz" wrap="square" lIns="0" tIns="0" rIns="0" bIns="0" rtlCol="0">
            <a:spAutoFit/>
          </a:bodyPr>
          <a:lstStyle/>
          <a:p>
            <a:pPr marL="12700">
              <a:lnSpc>
                <a:spcPct val="100000"/>
              </a:lnSpc>
            </a:pPr>
            <a:r>
              <a:rPr sz="3200" dirty="0">
                <a:solidFill>
                  <a:srgbClr val="00945E"/>
                </a:solidFill>
                <a:latin typeface="Arial"/>
                <a:cs typeface="Arial"/>
              </a:rPr>
              <a:t>11</a:t>
            </a:r>
            <a:endParaRPr sz="3200">
              <a:latin typeface="Arial"/>
              <a:cs typeface="Arial"/>
            </a:endParaRPr>
          </a:p>
        </p:txBody>
      </p:sp>
      <p:sp>
        <p:nvSpPr>
          <p:cNvPr id="5" name="object 5"/>
          <p:cNvSpPr txBox="1"/>
          <p:nvPr/>
        </p:nvSpPr>
        <p:spPr>
          <a:xfrm>
            <a:off x="392099" y="1524990"/>
            <a:ext cx="6214110" cy="228600"/>
          </a:xfrm>
          <a:prstGeom prst="rect">
            <a:avLst/>
          </a:prstGeom>
        </p:spPr>
        <p:txBody>
          <a:bodyPr vert="horz" wrap="square" lIns="0" tIns="0" rIns="0" bIns="0" rtlCol="0">
            <a:spAutoFit/>
          </a:bodyPr>
          <a:lstStyle/>
          <a:p>
            <a:pPr marL="12700">
              <a:lnSpc>
                <a:spcPct val="100000"/>
              </a:lnSpc>
            </a:pPr>
            <a:r>
              <a:rPr sz="1600" dirty="0">
                <a:latin typeface="Arial"/>
                <a:cs typeface="Arial"/>
              </a:rPr>
              <a:t>Bullying is less prevalent in organisations with respectful workplaces.</a:t>
            </a:r>
            <a:endParaRPr sz="1600">
              <a:latin typeface="Arial"/>
              <a:cs typeface="Arial"/>
            </a:endParaRPr>
          </a:p>
        </p:txBody>
      </p:sp>
      <p:sp>
        <p:nvSpPr>
          <p:cNvPr id="6" name="object 6"/>
          <p:cNvSpPr txBox="1"/>
          <p:nvPr/>
        </p:nvSpPr>
        <p:spPr>
          <a:xfrm>
            <a:off x="392099" y="1899862"/>
            <a:ext cx="2409190" cy="330200"/>
          </a:xfrm>
          <a:prstGeom prst="rect">
            <a:avLst/>
          </a:prstGeom>
        </p:spPr>
        <p:txBody>
          <a:bodyPr vert="horz" wrap="square" lIns="0" tIns="0" rIns="0" bIns="0" rtlCol="0">
            <a:spAutoFit/>
          </a:bodyPr>
          <a:lstStyle/>
          <a:p>
            <a:pPr marL="12700">
              <a:lnSpc>
                <a:spcPct val="100000"/>
              </a:lnSpc>
            </a:pPr>
            <a:r>
              <a:rPr sz="1600" b="1" dirty="0">
                <a:latin typeface="Arial"/>
                <a:cs typeface="Arial"/>
              </a:rPr>
              <a:t>Key: </a:t>
            </a:r>
            <a:r>
              <a:rPr sz="1600" b="1" spc="-70" dirty="0">
                <a:latin typeface="Arial"/>
                <a:cs typeface="Arial"/>
              </a:rPr>
              <a:t> </a:t>
            </a:r>
            <a:r>
              <a:rPr sz="2400" spc="600" dirty="0">
                <a:solidFill>
                  <a:srgbClr val="00955E"/>
                </a:solidFill>
                <a:latin typeface="Arial"/>
                <a:cs typeface="Arial"/>
              </a:rPr>
              <a:t>•</a:t>
            </a:r>
            <a:r>
              <a:rPr sz="2400" spc="-390" dirty="0">
                <a:solidFill>
                  <a:srgbClr val="00955E"/>
                </a:solidFill>
                <a:latin typeface="Arial"/>
                <a:cs typeface="Arial"/>
              </a:rPr>
              <a:t> </a:t>
            </a:r>
            <a:r>
              <a:rPr sz="1600" spc="-5" dirty="0">
                <a:solidFill>
                  <a:srgbClr val="00955E"/>
                </a:solidFill>
                <a:latin typeface="Arial Narrow"/>
                <a:cs typeface="Arial Narrow"/>
              </a:rPr>
              <a:t>Keran</a:t>
            </a:r>
            <a:r>
              <a:rPr sz="1600" dirty="0">
                <a:solidFill>
                  <a:srgbClr val="00955E"/>
                </a:solidFill>
                <a:latin typeface="Arial Narrow"/>
                <a:cs typeface="Arial Narrow"/>
              </a:rPr>
              <a:t>g</a:t>
            </a:r>
            <a:r>
              <a:rPr sz="1600" spc="10" dirty="0">
                <a:solidFill>
                  <a:srgbClr val="00955E"/>
                </a:solidFill>
                <a:latin typeface="Arial Narrow"/>
                <a:cs typeface="Arial Narrow"/>
              </a:rPr>
              <a:t> </a:t>
            </a:r>
            <a:r>
              <a:rPr sz="1600" spc="-5" dirty="0">
                <a:solidFill>
                  <a:srgbClr val="00955E"/>
                </a:solidFill>
                <a:latin typeface="Arial Narrow"/>
                <a:cs typeface="Arial Narrow"/>
              </a:rPr>
              <a:t>Distric</a:t>
            </a:r>
            <a:r>
              <a:rPr sz="1600" dirty="0">
                <a:solidFill>
                  <a:srgbClr val="00955E"/>
                </a:solidFill>
                <a:latin typeface="Arial Narrow"/>
                <a:cs typeface="Arial Narrow"/>
              </a:rPr>
              <a:t>t</a:t>
            </a:r>
            <a:r>
              <a:rPr sz="1600" spc="10" dirty="0">
                <a:solidFill>
                  <a:srgbClr val="00955E"/>
                </a:solidFill>
                <a:latin typeface="Arial Narrow"/>
                <a:cs typeface="Arial Narrow"/>
              </a:rPr>
              <a:t> </a:t>
            </a:r>
            <a:r>
              <a:rPr sz="1600" spc="-5" dirty="0">
                <a:solidFill>
                  <a:srgbClr val="00955E"/>
                </a:solidFill>
                <a:latin typeface="Arial Narrow"/>
                <a:cs typeface="Arial Narrow"/>
              </a:rPr>
              <a:t>Health</a:t>
            </a:r>
            <a:endParaRPr sz="1600">
              <a:latin typeface="Arial Narrow"/>
              <a:cs typeface="Arial Narrow"/>
            </a:endParaRPr>
          </a:p>
        </p:txBody>
      </p:sp>
      <p:sp>
        <p:nvSpPr>
          <p:cNvPr id="7" name="object 7"/>
          <p:cNvSpPr txBox="1"/>
          <p:nvPr/>
        </p:nvSpPr>
        <p:spPr>
          <a:xfrm>
            <a:off x="2915856" y="1920444"/>
            <a:ext cx="3886200" cy="304800"/>
          </a:xfrm>
          <a:prstGeom prst="rect">
            <a:avLst/>
          </a:prstGeom>
        </p:spPr>
        <p:txBody>
          <a:bodyPr vert="horz" wrap="square" lIns="0" tIns="0" rIns="0" bIns="0" rtlCol="0">
            <a:spAutoFit/>
          </a:bodyPr>
          <a:lstStyle/>
          <a:p>
            <a:pPr marL="12700">
              <a:lnSpc>
                <a:spcPct val="100000"/>
              </a:lnSpc>
            </a:pPr>
            <a:r>
              <a:rPr sz="2200" spc="550" dirty="0">
                <a:solidFill>
                  <a:srgbClr val="0096CF"/>
                </a:solidFill>
                <a:latin typeface="Arial"/>
                <a:cs typeface="Arial"/>
              </a:rPr>
              <a:t>•</a:t>
            </a:r>
            <a:r>
              <a:rPr sz="2200" spc="-380" dirty="0">
                <a:solidFill>
                  <a:srgbClr val="0096CF"/>
                </a:solidFill>
                <a:latin typeface="Arial"/>
                <a:cs typeface="Arial"/>
              </a:rPr>
              <a:t> </a:t>
            </a:r>
            <a:r>
              <a:rPr sz="1600" spc="-5" dirty="0">
                <a:solidFill>
                  <a:srgbClr val="0096CF"/>
                </a:solidFill>
                <a:latin typeface="Arial Narrow"/>
                <a:cs typeface="Arial Narrow"/>
              </a:rPr>
              <a:t>Comparato</a:t>
            </a:r>
            <a:r>
              <a:rPr sz="1600" dirty="0">
                <a:solidFill>
                  <a:srgbClr val="0096CF"/>
                </a:solidFill>
                <a:latin typeface="Arial Narrow"/>
                <a:cs typeface="Arial Narrow"/>
              </a:rPr>
              <a:t>r</a:t>
            </a:r>
            <a:r>
              <a:rPr sz="1600" spc="15" dirty="0">
                <a:solidFill>
                  <a:srgbClr val="0096CF"/>
                </a:solidFill>
                <a:latin typeface="Arial Narrow"/>
                <a:cs typeface="Arial Narrow"/>
              </a:rPr>
              <a:t> </a:t>
            </a:r>
            <a:r>
              <a:rPr sz="1600" dirty="0">
                <a:solidFill>
                  <a:srgbClr val="0096CF"/>
                </a:solidFill>
                <a:latin typeface="Arial Narrow"/>
                <a:cs typeface="Arial Narrow"/>
              </a:rPr>
              <a:t>organisations </a:t>
            </a:r>
            <a:r>
              <a:rPr sz="1600" spc="5" dirty="0">
                <a:solidFill>
                  <a:srgbClr val="0096CF"/>
                </a:solidFill>
                <a:latin typeface="Arial Narrow"/>
                <a:cs typeface="Arial Narrow"/>
              </a:rPr>
              <a:t> </a:t>
            </a:r>
            <a:r>
              <a:rPr sz="2200" spc="550" dirty="0">
                <a:solidFill>
                  <a:srgbClr val="AEAAA1"/>
                </a:solidFill>
                <a:latin typeface="Arial"/>
                <a:cs typeface="Arial"/>
              </a:rPr>
              <a:t>•</a:t>
            </a:r>
            <a:r>
              <a:rPr sz="2200" spc="-380" dirty="0">
                <a:solidFill>
                  <a:srgbClr val="AEAAA1"/>
                </a:solidFill>
                <a:latin typeface="Arial"/>
                <a:cs typeface="Arial"/>
              </a:rPr>
              <a:t> </a:t>
            </a:r>
            <a:r>
              <a:rPr sz="1600" spc="-5" dirty="0">
                <a:solidFill>
                  <a:srgbClr val="AEAAA1"/>
                </a:solidFill>
                <a:latin typeface="Arial Narrow"/>
                <a:cs typeface="Arial Narrow"/>
              </a:rPr>
              <a:t>Othe</a:t>
            </a:r>
            <a:r>
              <a:rPr sz="1600" dirty="0">
                <a:solidFill>
                  <a:srgbClr val="AEAAA1"/>
                </a:solidFill>
                <a:latin typeface="Arial Narrow"/>
                <a:cs typeface="Arial Narrow"/>
              </a:rPr>
              <a:t>r organisations</a:t>
            </a:r>
            <a:endParaRPr sz="1600">
              <a:latin typeface="Arial Narrow"/>
              <a:cs typeface="Arial Narrow"/>
            </a:endParaRPr>
          </a:p>
        </p:txBody>
      </p:sp>
      <p:sp>
        <p:nvSpPr>
          <p:cNvPr id="8" name="object 8"/>
          <p:cNvSpPr/>
          <p:nvPr/>
        </p:nvSpPr>
        <p:spPr>
          <a:xfrm>
            <a:off x="1793608" y="2472397"/>
            <a:ext cx="4648834" cy="3133559"/>
          </a:xfrm>
          <a:prstGeom prst="rect">
            <a:avLst/>
          </a:prstGeom>
          <a:blipFill>
            <a:blip r:embed="rId3" cstate="print"/>
            <a:stretch>
              <a:fillRect/>
            </a:stretch>
          </a:blipFill>
        </p:spPr>
        <p:txBody>
          <a:bodyPr wrap="square" lIns="0" tIns="0" rIns="0" bIns="0" rtlCol="0"/>
          <a:lstStyle/>
          <a:p>
            <a:endParaRPr/>
          </a:p>
        </p:txBody>
      </p:sp>
      <p:sp>
        <p:nvSpPr>
          <p:cNvPr id="9" name="object 9"/>
          <p:cNvSpPr txBox="1"/>
          <p:nvPr/>
        </p:nvSpPr>
        <p:spPr>
          <a:xfrm>
            <a:off x="366496" y="3121532"/>
            <a:ext cx="1262380" cy="1213485"/>
          </a:xfrm>
          <a:prstGeom prst="rect">
            <a:avLst/>
          </a:prstGeom>
        </p:spPr>
        <p:txBody>
          <a:bodyPr vert="horz" wrap="square" lIns="0" tIns="0" rIns="0" bIns="0" rtlCol="0">
            <a:spAutoFit/>
          </a:bodyPr>
          <a:lstStyle/>
          <a:p>
            <a:pPr marL="12700" marR="134620">
              <a:lnSpc>
                <a:spcPts val="1789"/>
              </a:lnSpc>
            </a:pPr>
            <a:r>
              <a:rPr sz="1600" b="1" dirty="0">
                <a:latin typeface="Arial"/>
                <a:cs typeface="Arial"/>
              </a:rPr>
              <a:t>Respectful workplaces</a:t>
            </a:r>
            <a:endParaRPr sz="1600">
              <a:latin typeface="Arial"/>
              <a:cs typeface="Arial"/>
            </a:endParaRPr>
          </a:p>
          <a:p>
            <a:pPr marL="40640" marR="5080">
              <a:lnSpc>
                <a:spcPts val="1789"/>
              </a:lnSpc>
              <a:spcBef>
                <a:spcPts val="605"/>
              </a:spcBef>
            </a:pPr>
            <a:r>
              <a:rPr sz="1600" i="1" dirty="0">
                <a:latin typeface="Arial"/>
                <a:cs typeface="Arial"/>
              </a:rPr>
              <a:t>Average positive agreement %</a:t>
            </a:r>
            <a:endParaRPr sz="1600">
              <a:latin typeface="Arial"/>
              <a:cs typeface="Arial"/>
            </a:endParaRPr>
          </a:p>
        </p:txBody>
      </p:sp>
      <p:sp>
        <p:nvSpPr>
          <p:cNvPr id="10" name="object 10"/>
          <p:cNvSpPr txBox="1"/>
          <p:nvPr/>
        </p:nvSpPr>
        <p:spPr>
          <a:xfrm>
            <a:off x="2927743" y="5701055"/>
            <a:ext cx="1391920" cy="455930"/>
          </a:xfrm>
          <a:prstGeom prst="rect">
            <a:avLst/>
          </a:prstGeom>
        </p:spPr>
        <p:txBody>
          <a:bodyPr vert="horz" wrap="square" lIns="0" tIns="0" rIns="0" bIns="0" rtlCol="0">
            <a:spAutoFit/>
          </a:bodyPr>
          <a:lstStyle/>
          <a:p>
            <a:pPr marL="12700">
              <a:lnSpc>
                <a:spcPts val="1855"/>
              </a:lnSpc>
            </a:pPr>
            <a:r>
              <a:rPr sz="1600" b="1" dirty="0">
                <a:latin typeface="Arial"/>
                <a:cs typeface="Arial"/>
              </a:rPr>
              <a:t>Bullying</a:t>
            </a:r>
            <a:endParaRPr sz="1600">
              <a:latin typeface="Arial"/>
              <a:cs typeface="Arial"/>
            </a:endParaRPr>
          </a:p>
          <a:p>
            <a:pPr marL="12700">
              <a:lnSpc>
                <a:spcPts val="1855"/>
              </a:lnSpc>
            </a:pPr>
            <a:r>
              <a:rPr sz="1600" i="1" dirty="0">
                <a:latin typeface="Arial"/>
                <a:cs typeface="Arial"/>
              </a:rPr>
              <a:t>Experienced %</a:t>
            </a:r>
            <a:endParaRPr sz="1600">
              <a:latin typeface="Arial"/>
              <a:cs typeface="Arial"/>
            </a:endParaRPr>
          </a:p>
        </p:txBody>
      </p:sp>
      <p:sp>
        <p:nvSpPr>
          <p:cNvPr id="12" name="object 12"/>
          <p:cNvSpPr/>
          <p:nvPr/>
        </p:nvSpPr>
        <p:spPr>
          <a:xfrm>
            <a:off x="8456942" y="6659968"/>
            <a:ext cx="1438122" cy="540004"/>
          </a:xfrm>
          <a:prstGeom prst="rect">
            <a:avLst/>
          </a:prstGeom>
          <a:blipFill>
            <a:blip r:embed="rId4" cstate="print"/>
            <a:stretch>
              <a:fillRect/>
            </a:stretch>
          </a:blipFill>
        </p:spPr>
        <p:txBody>
          <a:bodyPr wrap="square" lIns="0" tIns="0" rIns="0" bIns="0" rtlCol="0"/>
          <a:lstStyle/>
          <a:p>
            <a:endParaRPr/>
          </a:p>
        </p:txBody>
      </p:sp>
      <p:graphicFrame>
        <p:nvGraphicFramePr>
          <p:cNvPr id="11" name="object 11"/>
          <p:cNvGraphicFramePr>
            <a:graphicFrameLocks noGrp="1"/>
          </p:cNvGraphicFramePr>
          <p:nvPr/>
        </p:nvGraphicFramePr>
        <p:xfrm>
          <a:off x="7205865" y="2474125"/>
          <a:ext cx="2894330" cy="2178685"/>
        </p:xfrm>
        <a:graphic>
          <a:graphicData uri="http://schemas.openxmlformats.org/drawingml/2006/table">
            <a:tbl>
              <a:tblPr firstRow="1" bandRow="1">
                <a:tableStyleId>{2D5ABB26-0587-4C30-8999-92F81FD0307C}</a:tableStyleId>
              </a:tblPr>
              <a:tblGrid>
                <a:gridCol w="2884258"/>
              </a:tblGrid>
              <a:tr h="558431">
                <a:tc>
                  <a:txBody>
                    <a:bodyPr/>
                    <a:lstStyle/>
                    <a:p>
                      <a:pPr marL="22225" marR="651510">
                        <a:lnSpc>
                          <a:spcPts val="1789"/>
                        </a:lnSpc>
                      </a:pPr>
                      <a:r>
                        <a:rPr sz="1600" b="1" dirty="0">
                          <a:solidFill>
                            <a:srgbClr val="FFFFFF"/>
                          </a:solidFill>
                          <a:latin typeface="Arial"/>
                          <a:cs typeface="Arial"/>
                        </a:rPr>
                        <a:t>Respectful workplaces questions</a:t>
                      </a:r>
                      <a:endParaRPr sz="1600">
                        <a:latin typeface="Arial"/>
                        <a:cs typeface="Arial"/>
                      </a:endParaRPr>
                    </a:p>
                  </a:txBody>
                  <a:tcPr marL="0" marR="0" marT="0" marB="0">
                    <a:lnB w="12700">
                      <a:solidFill>
                        <a:srgbClr val="D2D2D2"/>
                      </a:solidFill>
                      <a:prstDash val="solid"/>
                    </a:lnB>
                    <a:solidFill>
                      <a:srgbClr val="808080"/>
                    </a:solidFill>
                  </a:tcPr>
                </a:tc>
              </a:tr>
              <a:tr h="540004">
                <a:tc>
                  <a:txBody>
                    <a:bodyPr/>
                    <a:lstStyle/>
                    <a:p>
                      <a:pPr marL="19050" marR="207645">
                        <a:lnSpc>
                          <a:spcPts val="1789"/>
                        </a:lnSpc>
                      </a:pPr>
                      <a:r>
                        <a:rPr sz="1600" dirty="0">
                          <a:solidFill>
                            <a:srgbClr val="585858"/>
                          </a:solidFill>
                          <a:latin typeface="Arial"/>
                          <a:cs typeface="Arial"/>
                        </a:rPr>
                        <a:t>People in my workgroup treat each other with respect</a:t>
                      </a:r>
                      <a:endParaRPr sz="1600">
                        <a:latin typeface="Arial"/>
                        <a:cs typeface="Arial"/>
                      </a:endParaRPr>
                    </a:p>
                  </a:txBody>
                  <a:tcPr marL="0" marR="0" marT="0" marB="0">
                    <a:lnL w="6350">
                      <a:solidFill>
                        <a:srgbClr val="D2D2D2"/>
                      </a:solidFill>
                      <a:prstDash val="solid"/>
                    </a:lnL>
                    <a:lnR w="6350">
                      <a:solidFill>
                        <a:srgbClr val="D2D2D2"/>
                      </a:solidFill>
                      <a:prstDash val="solid"/>
                    </a:lnR>
                    <a:lnT w="12700">
                      <a:solidFill>
                        <a:srgbClr val="D2D2D2"/>
                      </a:solidFill>
                      <a:prstDash val="solid"/>
                    </a:lnT>
                    <a:lnB w="12700">
                      <a:solidFill>
                        <a:srgbClr val="D2D2D2"/>
                      </a:solidFill>
                      <a:prstDash val="solid"/>
                    </a:lnB>
                  </a:tcPr>
                </a:tc>
              </a:tr>
              <a:tr h="539991">
                <a:tc>
                  <a:txBody>
                    <a:bodyPr/>
                    <a:lstStyle/>
                    <a:p>
                      <a:pPr marL="19050" marR="264160">
                        <a:lnSpc>
                          <a:spcPts val="1789"/>
                        </a:lnSpc>
                      </a:pPr>
                      <a:r>
                        <a:rPr sz="1600" dirty="0">
                          <a:solidFill>
                            <a:srgbClr val="585858"/>
                          </a:solidFill>
                          <a:latin typeface="Arial"/>
                          <a:cs typeface="Arial"/>
                        </a:rPr>
                        <a:t>My manager listens to what I have to say</a:t>
                      </a:r>
                      <a:endParaRPr sz="1600">
                        <a:latin typeface="Arial"/>
                        <a:cs typeface="Arial"/>
                      </a:endParaRPr>
                    </a:p>
                  </a:txBody>
                  <a:tcPr marL="0" marR="0" marT="0" marB="0">
                    <a:lnL w="6350">
                      <a:solidFill>
                        <a:srgbClr val="D2D2D2"/>
                      </a:solidFill>
                      <a:prstDash val="solid"/>
                    </a:lnL>
                    <a:lnR w="6350">
                      <a:solidFill>
                        <a:srgbClr val="D2D2D2"/>
                      </a:solidFill>
                      <a:prstDash val="solid"/>
                    </a:lnR>
                    <a:lnT w="12700">
                      <a:solidFill>
                        <a:srgbClr val="D2D2D2"/>
                      </a:solidFill>
                      <a:prstDash val="solid"/>
                    </a:lnT>
                    <a:lnB w="12700">
                      <a:solidFill>
                        <a:srgbClr val="D2D2D2"/>
                      </a:solidFill>
                      <a:prstDash val="solid"/>
                    </a:lnB>
                  </a:tcPr>
                </a:tc>
              </a:tr>
              <a:tr h="536828">
                <a:tc>
                  <a:txBody>
                    <a:bodyPr/>
                    <a:lstStyle/>
                    <a:p>
                      <a:pPr marL="19050" marR="33020">
                        <a:lnSpc>
                          <a:spcPts val="1789"/>
                        </a:lnSpc>
                      </a:pPr>
                      <a:r>
                        <a:rPr sz="1600" dirty="0">
                          <a:solidFill>
                            <a:srgbClr val="585858"/>
                          </a:solidFill>
                          <a:latin typeface="Arial"/>
                          <a:cs typeface="Arial"/>
                        </a:rPr>
                        <a:t>My manager keeps me informed about what's going on</a:t>
                      </a:r>
                      <a:endParaRPr sz="1600">
                        <a:latin typeface="Arial"/>
                        <a:cs typeface="Arial"/>
                      </a:endParaRPr>
                    </a:p>
                  </a:txBody>
                  <a:tcPr marL="0" marR="0" marT="0" marB="0">
                    <a:lnL w="6350">
                      <a:solidFill>
                        <a:srgbClr val="D2D2D2"/>
                      </a:solidFill>
                      <a:prstDash val="solid"/>
                    </a:lnL>
                    <a:lnR w="6350">
                      <a:solidFill>
                        <a:srgbClr val="D2D2D2"/>
                      </a:solidFill>
                      <a:prstDash val="solid"/>
                    </a:lnR>
                    <a:lnT w="12700">
                      <a:solidFill>
                        <a:srgbClr val="D2D2D2"/>
                      </a:solidFill>
                      <a:prstDash val="solid"/>
                    </a:lnT>
                    <a:lnB w="6350">
                      <a:solidFill>
                        <a:srgbClr val="D2D2D2"/>
                      </a:solidFill>
                      <a:prstDash val="soli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21590">
              <a:lnSpc>
                <a:spcPts val="3735"/>
              </a:lnSpc>
            </a:pPr>
            <a:r>
              <a:rPr spc="-5" dirty="0"/>
              <a:t>2</a:t>
            </a:r>
            <a:r>
              <a:rPr dirty="0"/>
              <a:t>. </a:t>
            </a:r>
            <a:r>
              <a:rPr spc="-30" dirty="0"/>
              <a:t>Ke</a:t>
            </a:r>
            <a:r>
              <a:rPr spc="-15" dirty="0"/>
              <a:t>y</a:t>
            </a:r>
            <a:r>
              <a:rPr spc="5" dirty="0"/>
              <a:t> </a:t>
            </a:r>
            <a:r>
              <a:rPr spc="-15" dirty="0"/>
              <a:t>indicators</a:t>
            </a:r>
          </a:p>
          <a:p>
            <a:pPr marL="21590">
              <a:lnSpc>
                <a:spcPts val="3735"/>
              </a:lnSpc>
            </a:pPr>
            <a:r>
              <a:rPr b="0" spc="-10" dirty="0">
                <a:latin typeface="Arial Narrow"/>
                <a:cs typeface="Arial Narrow"/>
              </a:rPr>
              <a:t>Saf</a:t>
            </a:r>
            <a:r>
              <a:rPr b="0" dirty="0">
                <a:latin typeface="Arial Narrow"/>
                <a:cs typeface="Arial Narrow"/>
              </a:rPr>
              <a:t>e</a:t>
            </a:r>
            <a:r>
              <a:rPr b="0" spc="10" dirty="0">
                <a:latin typeface="Arial Narrow"/>
                <a:cs typeface="Arial Narrow"/>
              </a:rPr>
              <a:t> </a:t>
            </a:r>
            <a:r>
              <a:rPr b="0" spc="-5" dirty="0">
                <a:latin typeface="Arial Narrow"/>
                <a:cs typeface="Arial Narrow"/>
              </a:rPr>
              <a:t>an</a:t>
            </a:r>
            <a:r>
              <a:rPr b="0" dirty="0">
                <a:latin typeface="Arial Narrow"/>
                <a:cs typeface="Arial Narrow"/>
              </a:rPr>
              <a:t>d </a:t>
            </a:r>
            <a:r>
              <a:rPr b="0" spc="-5" dirty="0">
                <a:latin typeface="Arial Narrow"/>
                <a:cs typeface="Arial Narrow"/>
              </a:rPr>
              <a:t>supportiv</a:t>
            </a:r>
            <a:r>
              <a:rPr b="0" dirty="0">
                <a:latin typeface="Arial Narrow"/>
                <a:cs typeface="Arial Narrow"/>
              </a:rPr>
              <a:t>e </a:t>
            </a:r>
            <a:r>
              <a:rPr b="0" spc="-5" dirty="0">
                <a:latin typeface="Arial Narrow"/>
                <a:cs typeface="Arial Narrow"/>
              </a:rPr>
              <a:t>environment</a:t>
            </a:r>
          </a:p>
        </p:txBody>
      </p:sp>
      <p:sp>
        <p:nvSpPr>
          <p:cNvPr id="3" name="object 3"/>
          <p:cNvSpPr/>
          <p:nvPr/>
        </p:nvSpPr>
        <p:spPr>
          <a:xfrm>
            <a:off x="380580" y="1383741"/>
            <a:ext cx="9728200" cy="0"/>
          </a:xfrm>
          <a:custGeom>
            <a:avLst/>
            <a:gdLst/>
            <a:ahLst/>
            <a:cxnLst/>
            <a:rect l="l" t="t" r="r" b="b"/>
            <a:pathLst>
              <a:path w="9728200">
                <a:moveTo>
                  <a:pt x="0" y="0"/>
                </a:moveTo>
                <a:lnTo>
                  <a:pt x="9727742" y="0"/>
                </a:lnTo>
              </a:path>
            </a:pathLst>
          </a:custGeom>
          <a:ln w="38100">
            <a:solidFill>
              <a:srgbClr val="00945E"/>
            </a:solidFill>
          </a:ln>
        </p:spPr>
        <p:txBody>
          <a:bodyPr wrap="square" lIns="0" tIns="0" rIns="0" bIns="0" rtlCol="0"/>
          <a:lstStyle/>
          <a:p>
            <a:endParaRPr/>
          </a:p>
        </p:txBody>
      </p:sp>
      <p:sp>
        <p:nvSpPr>
          <p:cNvPr id="4" name="object 4"/>
          <p:cNvSpPr txBox="1"/>
          <p:nvPr/>
        </p:nvSpPr>
        <p:spPr>
          <a:xfrm>
            <a:off x="9587318" y="411187"/>
            <a:ext cx="477520" cy="431800"/>
          </a:xfrm>
          <a:prstGeom prst="rect">
            <a:avLst/>
          </a:prstGeom>
        </p:spPr>
        <p:txBody>
          <a:bodyPr vert="horz" wrap="square" lIns="0" tIns="0" rIns="0" bIns="0" rtlCol="0">
            <a:spAutoFit/>
          </a:bodyPr>
          <a:lstStyle/>
          <a:p>
            <a:pPr marL="12700">
              <a:lnSpc>
                <a:spcPct val="100000"/>
              </a:lnSpc>
            </a:pPr>
            <a:r>
              <a:rPr sz="3200" dirty="0">
                <a:solidFill>
                  <a:srgbClr val="00945E"/>
                </a:solidFill>
                <a:latin typeface="Arial"/>
                <a:cs typeface="Arial"/>
              </a:rPr>
              <a:t>12</a:t>
            </a:r>
            <a:endParaRPr sz="3200">
              <a:latin typeface="Arial"/>
              <a:cs typeface="Arial"/>
            </a:endParaRPr>
          </a:p>
        </p:txBody>
      </p:sp>
      <p:sp>
        <p:nvSpPr>
          <p:cNvPr id="5" name="object 5"/>
          <p:cNvSpPr txBox="1"/>
          <p:nvPr/>
        </p:nvSpPr>
        <p:spPr>
          <a:xfrm>
            <a:off x="392099" y="1639290"/>
            <a:ext cx="8157209" cy="228600"/>
          </a:xfrm>
          <a:prstGeom prst="rect">
            <a:avLst/>
          </a:prstGeom>
        </p:spPr>
        <p:txBody>
          <a:bodyPr vert="horz" wrap="square" lIns="0" tIns="0" rIns="0" bIns="0" rtlCol="0">
            <a:spAutoFit/>
          </a:bodyPr>
          <a:lstStyle/>
          <a:p>
            <a:pPr marL="12700">
              <a:lnSpc>
                <a:spcPct val="100000"/>
              </a:lnSpc>
            </a:pPr>
            <a:r>
              <a:rPr sz="1600" dirty="0">
                <a:latin typeface="Arial"/>
                <a:cs typeface="Arial"/>
              </a:rPr>
              <a:t>Workplace stress is lower in organisations that provide a safe and supportive environment.</a:t>
            </a:r>
            <a:endParaRPr sz="1600">
              <a:latin typeface="Arial"/>
              <a:cs typeface="Arial"/>
            </a:endParaRPr>
          </a:p>
        </p:txBody>
      </p:sp>
      <p:sp>
        <p:nvSpPr>
          <p:cNvPr id="6" name="object 6"/>
          <p:cNvSpPr txBox="1"/>
          <p:nvPr/>
        </p:nvSpPr>
        <p:spPr>
          <a:xfrm>
            <a:off x="392099" y="2014162"/>
            <a:ext cx="2409190" cy="330200"/>
          </a:xfrm>
          <a:prstGeom prst="rect">
            <a:avLst/>
          </a:prstGeom>
        </p:spPr>
        <p:txBody>
          <a:bodyPr vert="horz" wrap="square" lIns="0" tIns="0" rIns="0" bIns="0" rtlCol="0">
            <a:spAutoFit/>
          </a:bodyPr>
          <a:lstStyle/>
          <a:p>
            <a:pPr marL="12700">
              <a:lnSpc>
                <a:spcPct val="100000"/>
              </a:lnSpc>
            </a:pPr>
            <a:r>
              <a:rPr sz="1600" b="1" dirty="0">
                <a:latin typeface="Arial"/>
                <a:cs typeface="Arial"/>
              </a:rPr>
              <a:t>Key: </a:t>
            </a:r>
            <a:r>
              <a:rPr sz="1600" b="1" spc="-70" dirty="0">
                <a:latin typeface="Arial"/>
                <a:cs typeface="Arial"/>
              </a:rPr>
              <a:t> </a:t>
            </a:r>
            <a:r>
              <a:rPr sz="2400" spc="600" dirty="0">
                <a:solidFill>
                  <a:srgbClr val="00955E"/>
                </a:solidFill>
                <a:latin typeface="Arial"/>
                <a:cs typeface="Arial"/>
              </a:rPr>
              <a:t>•</a:t>
            </a:r>
            <a:r>
              <a:rPr sz="2400" spc="-390" dirty="0">
                <a:solidFill>
                  <a:srgbClr val="00955E"/>
                </a:solidFill>
                <a:latin typeface="Arial"/>
                <a:cs typeface="Arial"/>
              </a:rPr>
              <a:t> </a:t>
            </a:r>
            <a:r>
              <a:rPr sz="1600" spc="-5" dirty="0">
                <a:solidFill>
                  <a:srgbClr val="00955E"/>
                </a:solidFill>
                <a:latin typeface="Arial Narrow"/>
                <a:cs typeface="Arial Narrow"/>
              </a:rPr>
              <a:t>Keran</a:t>
            </a:r>
            <a:r>
              <a:rPr sz="1600" dirty="0">
                <a:solidFill>
                  <a:srgbClr val="00955E"/>
                </a:solidFill>
                <a:latin typeface="Arial Narrow"/>
                <a:cs typeface="Arial Narrow"/>
              </a:rPr>
              <a:t>g</a:t>
            </a:r>
            <a:r>
              <a:rPr sz="1600" spc="10" dirty="0">
                <a:solidFill>
                  <a:srgbClr val="00955E"/>
                </a:solidFill>
                <a:latin typeface="Arial Narrow"/>
                <a:cs typeface="Arial Narrow"/>
              </a:rPr>
              <a:t> </a:t>
            </a:r>
            <a:r>
              <a:rPr sz="1600" spc="-5" dirty="0">
                <a:solidFill>
                  <a:srgbClr val="00955E"/>
                </a:solidFill>
                <a:latin typeface="Arial Narrow"/>
                <a:cs typeface="Arial Narrow"/>
              </a:rPr>
              <a:t>Distric</a:t>
            </a:r>
            <a:r>
              <a:rPr sz="1600" dirty="0">
                <a:solidFill>
                  <a:srgbClr val="00955E"/>
                </a:solidFill>
                <a:latin typeface="Arial Narrow"/>
                <a:cs typeface="Arial Narrow"/>
              </a:rPr>
              <a:t>t</a:t>
            </a:r>
            <a:r>
              <a:rPr sz="1600" spc="10" dirty="0">
                <a:solidFill>
                  <a:srgbClr val="00955E"/>
                </a:solidFill>
                <a:latin typeface="Arial Narrow"/>
                <a:cs typeface="Arial Narrow"/>
              </a:rPr>
              <a:t> </a:t>
            </a:r>
            <a:r>
              <a:rPr sz="1600" spc="-5" dirty="0">
                <a:solidFill>
                  <a:srgbClr val="00955E"/>
                </a:solidFill>
                <a:latin typeface="Arial Narrow"/>
                <a:cs typeface="Arial Narrow"/>
              </a:rPr>
              <a:t>Health</a:t>
            </a:r>
            <a:endParaRPr sz="1600">
              <a:latin typeface="Arial Narrow"/>
              <a:cs typeface="Arial Narrow"/>
            </a:endParaRPr>
          </a:p>
        </p:txBody>
      </p:sp>
      <p:sp>
        <p:nvSpPr>
          <p:cNvPr id="7" name="object 7"/>
          <p:cNvSpPr txBox="1"/>
          <p:nvPr/>
        </p:nvSpPr>
        <p:spPr>
          <a:xfrm>
            <a:off x="2915856" y="2034744"/>
            <a:ext cx="3886200" cy="304800"/>
          </a:xfrm>
          <a:prstGeom prst="rect">
            <a:avLst/>
          </a:prstGeom>
        </p:spPr>
        <p:txBody>
          <a:bodyPr vert="horz" wrap="square" lIns="0" tIns="0" rIns="0" bIns="0" rtlCol="0">
            <a:spAutoFit/>
          </a:bodyPr>
          <a:lstStyle/>
          <a:p>
            <a:pPr marL="12700">
              <a:lnSpc>
                <a:spcPct val="100000"/>
              </a:lnSpc>
            </a:pPr>
            <a:r>
              <a:rPr sz="2200" spc="550" dirty="0">
                <a:solidFill>
                  <a:srgbClr val="0096CF"/>
                </a:solidFill>
                <a:latin typeface="Arial"/>
                <a:cs typeface="Arial"/>
              </a:rPr>
              <a:t>•</a:t>
            </a:r>
            <a:r>
              <a:rPr sz="2200" spc="-380" dirty="0">
                <a:solidFill>
                  <a:srgbClr val="0096CF"/>
                </a:solidFill>
                <a:latin typeface="Arial"/>
                <a:cs typeface="Arial"/>
              </a:rPr>
              <a:t> </a:t>
            </a:r>
            <a:r>
              <a:rPr sz="1600" spc="-5" dirty="0">
                <a:solidFill>
                  <a:srgbClr val="0096CF"/>
                </a:solidFill>
                <a:latin typeface="Arial Narrow"/>
                <a:cs typeface="Arial Narrow"/>
              </a:rPr>
              <a:t>Comparato</a:t>
            </a:r>
            <a:r>
              <a:rPr sz="1600" dirty="0">
                <a:solidFill>
                  <a:srgbClr val="0096CF"/>
                </a:solidFill>
                <a:latin typeface="Arial Narrow"/>
                <a:cs typeface="Arial Narrow"/>
              </a:rPr>
              <a:t>r</a:t>
            </a:r>
            <a:r>
              <a:rPr sz="1600" spc="15" dirty="0">
                <a:solidFill>
                  <a:srgbClr val="0096CF"/>
                </a:solidFill>
                <a:latin typeface="Arial Narrow"/>
                <a:cs typeface="Arial Narrow"/>
              </a:rPr>
              <a:t> </a:t>
            </a:r>
            <a:r>
              <a:rPr sz="1600" dirty="0">
                <a:solidFill>
                  <a:srgbClr val="0096CF"/>
                </a:solidFill>
                <a:latin typeface="Arial Narrow"/>
                <a:cs typeface="Arial Narrow"/>
              </a:rPr>
              <a:t>organisations </a:t>
            </a:r>
            <a:r>
              <a:rPr sz="1600" spc="5" dirty="0">
                <a:solidFill>
                  <a:srgbClr val="0096CF"/>
                </a:solidFill>
                <a:latin typeface="Arial Narrow"/>
                <a:cs typeface="Arial Narrow"/>
              </a:rPr>
              <a:t> </a:t>
            </a:r>
            <a:r>
              <a:rPr sz="2200" spc="550" dirty="0">
                <a:solidFill>
                  <a:srgbClr val="AEAAA1"/>
                </a:solidFill>
                <a:latin typeface="Arial"/>
                <a:cs typeface="Arial"/>
              </a:rPr>
              <a:t>•</a:t>
            </a:r>
            <a:r>
              <a:rPr sz="2200" spc="-380" dirty="0">
                <a:solidFill>
                  <a:srgbClr val="AEAAA1"/>
                </a:solidFill>
                <a:latin typeface="Arial"/>
                <a:cs typeface="Arial"/>
              </a:rPr>
              <a:t> </a:t>
            </a:r>
            <a:r>
              <a:rPr sz="1600" spc="-5" dirty="0">
                <a:solidFill>
                  <a:srgbClr val="AEAAA1"/>
                </a:solidFill>
                <a:latin typeface="Arial Narrow"/>
                <a:cs typeface="Arial Narrow"/>
              </a:rPr>
              <a:t>Othe</a:t>
            </a:r>
            <a:r>
              <a:rPr sz="1600" dirty="0">
                <a:solidFill>
                  <a:srgbClr val="AEAAA1"/>
                </a:solidFill>
                <a:latin typeface="Arial Narrow"/>
                <a:cs typeface="Arial Narrow"/>
              </a:rPr>
              <a:t>r organisations</a:t>
            </a:r>
            <a:endParaRPr sz="1600">
              <a:latin typeface="Arial Narrow"/>
              <a:cs typeface="Arial Narrow"/>
            </a:endParaRPr>
          </a:p>
        </p:txBody>
      </p:sp>
      <p:sp>
        <p:nvSpPr>
          <p:cNvPr id="8" name="object 8"/>
          <p:cNvSpPr/>
          <p:nvPr/>
        </p:nvSpPr>
        <p:spPr>
          <a:xfrm>
            <a:off x="1780908" y="2586697"/>
            <a:ext cx="4648834" cy="3133559"/>
          </a:xfrm>
          <a:prstGeom prst="rect">
            <a:avLst/>
          </a:prstGeom>
          <a:blipFill>
            <a:blip r:embed="rId3" cstate="print"/>
            <a:stretch>
              <a:fillRect/>
            </a:stretch>
          </a:blipFill>
        </p:spPr>
        <p:txBody>
          <a:bodyPr wrap="square" lIns="0" tIns="0" rIns="0" bIns="0" rtlCol="0"/>
          <a:lstStyle/>
          <a:p>
            <a:endParaRPr/>
          </a:p>
        </p:txBody>
      </p:sp>
      <p:sp>
        <p:nvSpPr>
          <p:cNvPr id="9" name="object 9"/>
          <p:cNvSpPr txBox="1"/>
          <p:nvPr/>
        </p:nvSpPr>
        <p:spPr>
          <a:xfrm>
            <a:off x="366496" y="3235832"/>
            <a:ext cx="1264285" cy="1445260"/>
          </a:xfrm>
          <a:prstGeom prst="rect">
            <a:avLst/>
          </a:prstGeom>
        </p:spPr>
        <p:txBody>
          <a:bodyPr vert="horz" wrap="square" lIns="0" tIns="0" rIns="0" bIns="0" rtlCol="0">
            <a:spAutoFit/>
          </a:bodyPr>
          <a:lstStyle/>
          <a:p>
            <a:pPr marL="12700" marR="24130">
              <a:lnSpc>
                <a:spcPts val="1789"/>
              </a:lnSpc>
            </a:pPr>
            <a:r>
              <a:rPr sz="1600" b="1" dirty="0">
                <a:latin typeface="Arial"/>
                <a:cs typeface="Arial"/>
              </a:rPr>
              <a:t>Safe and supportive environment</a:t>
            </a:r>
            <a:endParaRPr sz="1600">
              <a:latin typeface="Arial"/>
              <a:cs typeface="Arial"/>
            </a:endParaRPr>
          </a:p>
          <a:p>
            <a:pPr marL="42545" marR="5080">
              <a:lnSpc>
                <a:spcPts val="1789"/>
              </a:lnSpc>
              <a:spcBef>
                <a:spcPts val="640"/>
              </a:spcBef>
            </a:pPr>
            <a:r>
              <a:rPr sz="1600" i="1" dirty="0">
                <a:latin typeface="Arial"/>
                <a:cs typeface="Arial"/>
              </a:rPr>
              <a:t>Average positive agreement %</a:t>
            </a:r>
            <a:endParaRPr sz="1600">
              <a:latin typeface="Arial"/>
              <a:cs typeface="Arial"/>
            </a:endParaRPr>
          </a:p>
        </p:txBody>
      </p:sp>
      <p:sp>
        <p:nvSpPr>
          <p:cNvPr id="10" name="object 10"/>
          <p:cNvSpPr txBox="1"/>
          <p:nvPr/>
        </p:nvSpPr>
        <p:spPr>
          <a:xfrm>
            <a:off x="2356243" y="5530992"/>
            <a:ext cx="3493135" cy="517525"/>
          </a:xfrm>
          <a:prstGeom prst="rect">
            <a:avLst/>
          </a:prstGeom>
        </p:spPr>
        <p:txBody>
          <a:bodyPr vert="horz" wrap="square" lIns="0" tIns="0" rIns="0" bIns="0" rtlCol="0">
            <a:spAutoFit/>
          </a:bodyPr>
          <a:lstStyle/>
          <a:p>
            <a:pPr marL="1179830">
              <a:lnSpc>
                <a:spcPct val="100000"/>
              </a:lnSpc>
              <a:tabLst>
                <a:tab pos="2201545" algn="l"/>
              </a:tabLst>
            </a:pPr>
            <a:r>
              <a:rPr sz="1200" dirty="0">
                <a:latin typeface="Arial"/>
                <a:cs typeface="Arial"/>
              </a:rPr>
              <a:t>Mild	Moderate</a:t>
            </a:r>
            <a:endParaRPr sz="1200">
              <a:latin typeface="Arial"/>
              <a:cs typeface="Arial"/>
            </a:endParaRPr>
          </a:p>
          <a:p>
            <a:pPr marL="12700">
              <a:lnSpc>
                <a:spcPct val="100000"/>
              </a:lnSpc>
              <a:spcBef>
                <a:spcPts val="760"/>
              </a:spcBef>
            </a:pPr>
            <a:r>
              <a:rPr sz="1600" b="1" dirty="0">
                <a:latin typeface="Arial"/>
                <a:cs typeface="Arial"/>
              </a:rPr>
              <a:t>Average level of work related stress</a:t>
            </a:r>
            <a:endParaRPr sz="1600">
              <a:latin typeface="Arial"/>
              <a:cs typeface="Arial"/>
            </a:endParaRPr>
          </a:p>
        </p:txBody>
      </p:sp>
      <p:sp>
        <p:nvSpPr>
          <p:cNvPr id="12" name="object 12"/>
          <p:cNvSpPr txBox="1"/>
          <p:nvPr/>
        </p:nvSpPr>
        <p:spPr>
          <a:xfrm>
            <a:off x="6139116" y="5530992"/>
            <a:ext cx="339090" cy="177800"/>
          </a:xfrm>
          <a:prstGeom prst="rect">
            <a:avLst/>
          </a:prstGeom>
        </p:spPr>
        <p:txBody>
          <a:bodyPr vert="horz" wrap="square" lIns="0" tIns="0" rIns="0" bIns="0" rtlCol="0">
            <a:spAutoFit/>
          </a:bodyPr>
          <a:lstStyle/>
          <a:p>
            <a:pPr marL="12700">
              <a:lnSpc>
                <a:spcPct val="100000"/>
              </a:lnSpc>
            </a:pPr>
            <a:r>
              <a:rPr sz="1200" dirty="0">
                <a:latin typeface="Arial"/>
                <a:cs typeface="Arial"/>
              </a:rPr>
              <a:t>High</a:t>
            </a:r>
            <a:endParaRPr sz="1200">
              <a:latin typeface="Arial"/>
              <a:cs typeface="Arial"/>
            </a:endParaRPr>
          </a:p>
        </p:txBody>
      </p:sp>
      <p:sp>
        <p:nvSpPr>
          <p:cNvPr id="13" name="object 13"/>
          <p:cNvSpPr/>
          <p:nvPr/>
        </p:nvSpPr>
        <p:spPr>
          <a:xfrm>
            <a:off x="8456942" y="6659968"/>
            <a:ext cx="1438122" cy="540004"/>
          </a:xfrm>
          <a:prstGeom prst="rect">
            <a:avLst/>
          </a:prstGeom>
          <a:blipFill>
            <a:blip r:embed="rId4" cstate="print"/>
            <a:stretch>
              <a:fillRect/>
            </a:stretch>
          </a:blipFill>
        </p:spPr>
        <p:txBody>
          <a:bodyPr wrap="square" lIns="0" tIns="0" rIns="0" bIns="0" rtlCol="0"/>
          <a:lstStyle/>
          <a:p>
            <a:endParaRPr/>
          </a:p>
        </p:txBody>
      </p:sp>
      <p:sp>
        <p:nvSpPr>
          <p:cNvPr id="14" name="object 14"/>
          <p:cNvSpPr txBox="1"/>
          <p:nvPr/>
        </p:nvSpPr>
        <p:spPr>
          <a:xfrm>
            <a:off x="533831" y="6772633"/>
            <a:ext cx="7538084" cy="347980"/>
          </a:xfrm>
          <a:prstGeom prst="rect">
            <a:avLst/>
          </a:prstGeom>
        </p:spPr>
        <p:txBody>
          <a:bodyPr vert="horz" wrap="square" lIns="0" tIns="0" rIns="0" bIns="0" rtlCol="0">
            <a:spAutoFit/>
          </a:bodyPr>
          <a:lstStyle/>
          <a:p>
            <a:pPr marL="12700" marR="5080">
              <a:lnSpc>
                <a:spcPts val="1340"/>
              </a:lnSpc>
            </a:pPr>
            <a:r>
              <a:rPr sz="1200" b="1" dirty="0">
                <a:solidFill>
                  <a:srgbClr val="808080"/>
                </a:solidFill>
                <a:latin typeface="Arial"/>
                <a:cs typeface="Arial"/>
              </a:rPr>
              <a:t>Work related stress:</a:t>
            </a:r>
            <a:r>
              <a:rPr sz="1200" b="1" spc="-5" dirty="0">
                <a:solidFill>
                  <a:srgbClr val="808080"/>
                </a:solidFill>
                <a:latin typeface="Arial"/>
                <a:cs typeface="Arial"/>
              </a:rPr>
              <a:t> </a:t>
            </a:r>
            <a:r>
              <a:rPr sz="1200" dirty="0">
                <a:solidFill>
                  <a:srgbClr val="808080"/>
                </a:solidFill>
                <a:latin typeface="Arial"/>
                <a:cs typeface="Arial"/>
              </a:rPr>
              <a:t>To the question, “How would you rate your current, overall stress level in relation to work- related stress?”, respondents could pick: nil (0), mild (1), moderate (2), high (3), very high </a:t>
            </a:r>
            <a:r>
              <a:rPr sz="1200" spc="-5" dirty="0">
                <a:solidFill>
                  <a:srgbClr val="808080"/>
                </a:solidFill>
                <a:latin typeface="Arial"/>
                <a:cs typeface="Arial"/>
              </a:rPr>
              <a:t>(</a:t>
            </a:r>
            <a:r>
              <a:rPr sz="1200" dirty="0">
                <a:solidFill>
                  <a:srgbClr val="808080"/>
                </a:solidFill>
                <a:latin typeface="Arial"/>
                <a:cs typeface="Arial"/>
              </a:rPr>
              <a:t>4) or severe </a:t>
            </a:r>
            <a:r>
              <a:rPr sz="1200" spc="-5" dirty="0">
                <a:solidFill>
                  <a:srgbClr val="808080"/>
                </a:solidFill>
                <a:latin typeface="Arial"/>
                <a:cs typeface="Arial"/>
              </a:rPr>
              <a:t>(</a:t>
            </a:r>
            <a:r>
              <a:rPr sz="1200" dirty="0">
                <a:solidFill>
                  <a:srgbClr val="808080"/>
                </a:solidFill>
                <a:latin typeface="Arial"/>
                <a:cs typeface="Arial"/>
              </a:rPr>
              <a:t>5).</a:t>
            </a:r>
            <a:endParaRPr sz="1200">
              <a:latin typeface="Arial"/>
              <a:cs typeface="Arial"/>
            </a:endParaRPr>
          </a:p>
        </p:txBody>
      </p:sp>
      <p:graphicFrame>
        <p:nvGraphicFramePr>
          <p:cNvPr id="11" name="object 11"/>
          <p:cNvGraphicFramePr>
            <a:graphicFrameLocks noGrp="1"/>
          </p:cNvGraphicFramePr>
          <p:nvPr/>
        </p:nvGraphicFramePr>
        <p:xfrm>
          <a:off x="7205865" y="2588412"/>
          <a:ext cx="2894330" cy="2769235"/>
        </p:xfrm>
        <a:graphic>
          <a:graphicData uri="http://schemas.openxmlformats.org/drawingml/2006/table">
            <a:tbl>
              <a:tblPr firstRow="1" bandRow="1">
                <a:tableStyleId>{2D5ABB26-0587-4C30-8999-92F81FD0307C}</a:tableStyleId>
              </a:tblPr>
              <a:tblGrid>
                <a:gridCol w="2884258"/>
              </a:tblGrid>
              <a:tr h="540003">
                <a:tc>
                  <a:txBody>
                    <a:bodyPr/>
                    <a:lstStyle/>
                    <a:p>
                      <a:pPr marL="22225" marR="617855">
                        <a:lnSpc>
                          <a:spcPts val="1789"/>
                        </a:lnSpc>
                      </a:pPr>
                      <a:r>
                        <a:rPr sz="1600" b="1" dirty="0">
                          <a:solidFill>
                            <a:srgbClr val="FFFFFF"/>
                          </a:solidFill>
                          <a:latin typeface="Arial"/>
                          <a:cs typeface="Arial"/>
                        </a:rPr>
                        <a:t>Safe and supportive environment questions</a:t>
                      </a:r>
                      <a:endParaRPr sz="1600">
                        <a:latin typeface="Arial"/>
                        <a:cs typeface="Arial"/>
                      </a:endParaRPr>
                    </a:p>
                  </a:txBody>
                  <a:tcPr marL="0" marR="0" marT="0" marB="0">
                    <a:lnB w="12700">
                      <a:solidFill>
                        <a:srgbClr val="D2D2D2"/>
                      </a:solidFill>
                      <a:prstDash val="solid"/>
                    </a:lnB>
                    <a:solidFill>
                      <a:srgbClr val="808080"/>
                    </a:solidFill>
                  </a:tcPr>
                </a:tc>
              </a:tr>
              <a:tr h="540004">
                <a:tc>
                  <a:txBody>
                    <a:bodyPr/>
                    <a:lstStyle/>
                    <a:p>
                      <a:pPr marL="19050" marR="422275">
                        <a:lnSpc>
                          <a:spcPts val="1789"/>
                        </a:lnSpc>
                      </a:pPr>
                      <a:r>
                        <a:rPr sz="1600" dirty="0">
                          <a:solidFill>
                            <a:srgbClr val="585858"/>
                          </a:solidFill>
                          <a:latin typeface="Arial"/>
                          <a:cs typeface="Arial"/>
                        </a:rPr>
                        <a:t>My organisation provides a safe work environment</a:t>
                      </a:r>
                      <a:endParaRPr sz="1600">
                        <a:latin typeface="Arial"/>
                        <a:cs typeface="Arial"/>
                      </a:endParaRPr>
                    </a:p>
                  </a:txBody>
                  <a:tcPr marL="0" marR="0" marT="0" marB="0">
                    <a:lnL w="6350">
                      <a:solidFill>
                        <a:srgbClr val="D2D2D2"/>
                      </a:solidFill>
                      <a:prstDash val="solid"/>
                    </a:lnL>
                    <a:lnR w="6350">
                      <a:solidFill>
                        <a:srgbClr val="D2D2D2"/>
                      </a:solidFill>
                      <a:prstDash val="solid"/>
                    </a:lnR>
                    <a:lnT w="12700">
                      <a:solidFill>
                        <a:srgbClr val="D2D2D2"/>
                      </a:solidFill>
                      <a:prstDash val="solid"/>
                    </a:lnT>
                    <a:lnB w="12700">
                      <a:solidFill>
                        <a:srgbClr val="D2D2D2"/>
                      </a:solidFill>
                      <a:prstDash val="solid"/>
                    </a:lnB>
                  </a:tcPr>
                </a:tc>
              </a:tr>
              <a:tr h="731113">
                <a:tc>
                  <a:txBody>
                    <a:bodyPr/>
                    <a:lstStyle/>
                    <a:p>
                      <a:pPr marL="19050" marR="162560">
                        <a:lnSpc>
                          <a:spcPts val="1789"/>
                        </a:lnSpc>
                      </a:pPr>
                      <a:r>
                        <a:rPr sz="1600" dirty="0">
                          <a:solidFill>
                            <a:srgbClr val="585858"/>
                          </a:solidFill>
                          <a:latin typeface="Arial"/>
                          <a:cs typeface="Arial"/>
                        </a:rPr>
                        <a:t>My organisation encourages and supports employees to have a good work/life balance</a:t>
                      </a:r>
                      <a:endParaRPr sz="1600">
                        <a:latin typeface="Arial"/>
                        <a:cs typeface="Arial"/>
                      </a:endParaRPr>
                    </a:p>
                  </a:txBody>
                  <a:tcPr marL="0" marR="0" marT="0" marB="0">
                    <a:lnL w="6350">
                      <a:solidFill>
                        <a:srgbClr val="D2D2D2"/>
                      </a:solidFill>
                      <a:prstDash val="solid"/>
                    </a:lnL>
                    <a:lnR w="6350">
                      <a:solidFill>
                        <a:srgbClr val="D2D2D2"/>
                      </a:solidFill>
                      <a:prstDash val="solid"/>
                    </a:lnR>
                    <a:lnT w="12700">
                      <a:solidFill>
                        <a:srgbClr val="D2D2D2"/>
                      </a:solidFill>
                      <a:prstDash val="solid"/>
                    </a:lnT>
                    <a:lnB w="12700">
                      <a:solidFill>
                        <a:srgbClr val="D2D2D2"/>
                      </a:solidFill>
                      <a:prstDash val="solid"/>
                    </a:lnB>
                  </a:tcPr>
                </a:tc>
              </a:tr>
              <a:tr h="954709">
                <a:tc>
                  <a:txBody>
                    <a:bodyPr/>
                    <a:lstStyle/>
                    <a:p>
                      <a:pPr marL="19050" marR="117475">
                        <a:lnSpc>
                          <a:spcPts val="1789"/>
                        </a:lnSpc>
                      </a:pPr>
                      <a:r>
                        <a:rPr sz="1600" dirty="0">
                          <a:solidFill>
                            <a:srgbClr val="585858"/>
                          </a:solidFill>
                          <a:latin typeface="Arial"/>
                          <a:cs typeface="Arial"/>
                        </a:rPr>
                        <a:t>My organisation has effective procedures in place to support employees who may experience stress</a:t>
                      </a:r>
                      <a:endParaRPr sz="1600">
                        <a:latin typeface="Arial"/>
                        <a:cs typeface="Arial"/>
                      </a:endParaRPr>
                    </a:p>
                  </a:txBody>
                  <a:tcPr marL="0" marR="0" marT="0" marB="0">
                    <a:lnL w="6350">
                      <a:solidFill>
                        <a:srgbClr val="D2D2D2"/>
                      </a:solidFill>
                      <a:prstDash val="solid"/>
                    </a:lnL>
                    <a:lnR w="6350">
                      <a:solidFill>
                        <a:srgbClr val="D2D2D2"/>
                      </a:solidFill>
                      <a:prstDash val="solid"/>
                    </a:lnR>
                    <a:lnT w="12700">
                      <a:solidFill>
                        <a:srgbClr val="D2D2D2"/>
                      </a:solidFill>
                      <a:prstDash val="solid"/>
                    </a:lnT>
                    <a:lnB w="6350">
                      <a:solidFill>
                        <a:srgbClr val="D2D2D2"/>
                      </a:solidFill>
                      <a:prstDash val="soli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21590">
              <a:lnSpc>
                <a:spcPts val="3735"/>
              </a:lnSpc>
            </a:pPr>
            <a:r>
              <a:rPr spc="-5" dirty="0"/>
              <a:t>2</a:t>
            </a:r>
            <a:r>
              <a:rPr dirty="0"/>
              <a:t>. </a:t>
            </a:r>
            <a:r>
              <a:rPr spc="-30" dirty="0"/>
              <a:t>Ke</a:t>
            </a:r>
            <a:r>
              <a:rPr spc="-15" dirty="0"/>
              <a:t>y</a:t>
            </a:r>
            <a:r>
              <a:rPr spc="5" dirty="0"/>
              <a:t> </a:t>
            </a:r>
            <a:r>
              <a:rPr spc="-15" dirty="0"/>
              <a:t>indicators</a:t>
            </a:r>
          </a:p>
          <a:p>
            <a:pPr marL="21590">
              <a:lnSpc>
                <a:spcPts val="3735"/>
              </a:lnSpc>
            </a:pPr>
            <a:r>
              <a:rPr b="0" spc="-10" dirty="0">
                <a:latin typeface="Arial Narrow"/>
                <a:cs typeface="Arial Narrow"/>
              </a:rPr>
              <a:t>Diversit</a:t>
            </a:r>
            <a:r>
              <a:rPr b="0" dirty="0">
                <a:latin typeface="Arial Narrow"/>
                <a:cs typeface="Arial Narrow"/>
              </a:rPr>
              <a:t>y</a:t>
            </a:r>
            <a:r>
              <a:rPr b="0" spc="30" dirty="0">
                <a:latin typeface="Arial Narrow"/>
                <a:cs typeface="Arial Narrow"/>
              </a:rPr>
              <a:t> </a:t>
            </a:r>
            <a:r>
              <a:rPr b="0" spc="-5" dirty="0">
                <a:latin typeface="Arial Narrow"/>
                <a:cs typeface="Arial Narrow"/>
              </a:rPr>
              <a:t>an</a:t>
            </a:r>
            <a:r>
              <a:rPr b="0" dirty="0">
                <a:latin typeface="Arial Narrow"/>
                <a:cs typeface="Arial Narrow"/>
              </a:rPr>
              <a:t>d </a:t>
            </a:r>
            <a:r>
              <a:rPr b="0" spc="-5" dirty="0">
                <a:latin typeface="Arial Narrow"/>
                <a:cs typeface="Arial Narrow"/>
              </a:rPr>
              <a:t>engagement</a:t>
            </a:r>
          </a:p>
        </p:txBody>
      </p:sp>
      <p:sp>
        <p:nvSpPr>
          <p:cNvPr id="3" name="object 3"/>
          <p:cNvSpPr/>
          <p:nvPr/>
        </p:nvSpPr>
        <p:spPr>
          <a:xfrm>
            <a:off x="380580" y="1383741"/>
            <a:ext cx="9728200" cy="0"/>
          </a:xfrm>
          <a:custGeom>
            <a:avLst/>
            <a:gdLst/>
            <a:ahLst/>
            <a:cxnLst/>
            <a:rect l="l" t="t" r="r" b="b"/>
            <a:pathLst>
              <a:path w="9728200">
                <a:moveTo>
                  <a:pt x="0" y="0"/>
                </a:moveTo>
                <a:lnTo>
                  <a:pt x="9727742" y="0"/>
                </a:lnTo>
              </a:path>
            </a:pathLst>
          </a:custGeom>
          <a:ln w="38100">
            <a:solidFill>
              <a:srgbClr val="00945E"/>
            </a:solidFill>
          </a:ln>
        </p:spPr>
        <p:txBody>
          <a:bodyPr wrap="square" lIns="0" tIns="0" rIns="0" bIns="0" rtlCol="0"/>
          <a:lstStyle/>
          <a:p>
            <a:endParaRPr/>
          </a:p>
        </p:txBody>
      </p:sp>
      <p:sp>
        <p:nvSpPr>
          <p:cNvPr id="4" name="object 4"/>
          <p:cNvSpPr txBox="1"/>
          <p:nvPr/>
        </p:nvSpPr>
        <p:spPr>
          <a:xfrm>
            <a:off x="9718078" y="411187"/>
            <a:ext cx="477520" cy="431800"/>
          </a:xfrm>
          <a:prstGeom prst="rect">
            <a:avLst/>
          </a:prstGeom>
        </p:spPr>
        <p:txBody>
          <a:bodyPr vert="horz" wrap="square" lIns="0" tIns="0" rIns="0" bIns="0" rtlCol="0">
            <a:spAutoFit/>
          </a:bodyPr>
          <a:lstStyle/>
          <a:p>
            <a:pPr marL="12700">
              <a:lnSpc>
                <a:spcPct val="100000"/>
              </a:lnSpc>
            </a:pPr>
            <a:r>
              <a:rPr sz="3200" dirty="0">
                <a:solidFill>
                  <a:srgbClr val="00945E"/>
                </a:solidFill>
                <a:latin typeface="Arial"/>
                <a:cs typeface="Arial"/>
              </a:rPr>
              <a:t>13</a:t>
            </a:r>
            <a:endParaRPr sz="3200">
              <a:latin typeface="Arial"/>
              <a:cs typeface="Arial"/>
            </a:endParaRPr>
          </a:p>
        </p:txBody>
      </p:sp>
      <p:sp>
        <p:nvSpPr>
          <p:cNvPr id="5" name="object 5"/>
          <p:cNvSpPr txBox="1"/>
          <p:nvPr/>
        </p:nvSpPr>
        <p:spPr>
          <a:xfrm>
            <a:off x="392099" y="1639290"/>
            <a:ext cx="9467850" cy="228600"/>
          </a:xfrm>
          <a:prstGeom prst="rect">
            <a:avLst/>
          </a:prstGeom>
        </p:spPr>
        <p:txBody>
          <a:bodyPr vert="horz" wrap="square" lIns="0" tIns="0" rIns="0" bIns="0" rtlCol="0">
            <a:spAutoFit/>
          </a:bodyPr>
          <a:lstStyle/>
          <a:p>
            <a:pPr marL="12700">
              <a:lnSpc>
                <a:spcPct val="100000"/>
              </a:lnSpc>
            </a:pPr>
            <a:r>
              <a:rPr sz="1600" dirty="0">
                <a:latin typeface="Arial"/>
                <a:cs typeface="Arial"/>
              </a:rPr>
              <a:t>Organisations that foster an environment of respect and inclusiveness have higher levels of engagement.</a:t>
            </a:r>
            <a:endParaRPr sz="1600">
              <a:latin typeface="Arial"/>
              <a:cs typeface="Arial"/>
            </a:endParaRPr>
          </a:p>
        </p:txBody>
      </p:sp>
      <p:sp>
        <p:nvSpPr>
          <p:cNvPr id="6" name="object 6"/>
          <p:cNvSpPr txBox="1"/>
          <p:nvPr/>
        </p:nvSpPr>
        <p:spPr>
          <a:xfrm>
            <a:off x="392099" y="1989473"/>
            <a:ext cx="2409190" cy="330200"/>
          </a:xfrm>
          <a:prstGeom prst="rect">
            <a:avLst/>
          </a:prstGeom>
        </p:spPr>
        <p:txBody>
          <a:bodyPr vert="horz" wrap="square" lIns="0" tIns="0" rIns="0" bIns="0" rtlCol="0">
            <a:spAutoFit/>
          </a:bodyPr>
          <a:lstStyle/>
          <a:p>
            <a:pPr marL="12700">
              <a:lnSpc>
                <a:spcPct val="100000"/>
              </a:lnSpc>
            </a:pPr>
            <a:r>
              <a:rPr sz="1600" b="1" dirty="0">
                <a:latin typeface="Arial"/>
                <a:cs typeface="Arial"/>
              </a:rPr>
              <a:t>Key: </a:t>
            </a:r>
            <a:r>
              <a:rPr sz="1600" b="1" spc="-70" dirty="0">
                <a:latin typeface="Arial"/>
                <a:cs typeface="Arial"/>
              </a:rPr>
              <a:t> </a:t>
            </a:r>
            <a:r>
              <a:rPr sz="2400" spc="600" dirty="0">
                <a:solidFill>
                  <a:srgbClr val="00955E"/>
                </a:solidFill>
                <a:latin typeface="Arial"/>
                <a:cs typeface="Arial"/>
              </a:rPr>
              <a:t>•</a:t>
            </a:r>
            <a:r>
              <a:rPr sz="2400" spc="-390" dirty="0">
                <a:solidFill>
                  <a:srgbClr val="00955E"/>
                </a:solidFill>
                <a:latin typeface="Arial"/>
                <a:cs typeface="Arial"/>
              </a:rPr>
              <a:t> </a:t>
            </a:r>
            <a:r>
              <a:rPr sz="1600" spc="-5" dirty="0">
                <a:solidFill>
                  <a:srgbClr val="00955E"/>
                </a:solidFill>
                <a:latin typeface="Arial Narrow"/>
                <a:cs typeface="Arial Narrow"/>
              </a:rPr>
              <a:t>Keran</a:t>
            </a:r>
            <a:r>
              <a:rPr sz="1600" dirty="0">
                <a:solidFill>
                  <a:srgbClr val="00955E"/>
                </a:solidFill>
                <a:latin typeface="Arial Narrow"/>
                <a:cs typeface="Arial Narrow"/>
              </a:rPr>
              <a:t>g</a:t>
            </a:r>
            <a:r>
              <a:rPr sz="1600" spc="10" dirty="0">
                <a:solidFill>
                  <a:srgbClr val="00955E"/>
                </a:solidFill>
                <a:latin typeface="Arial Narrow"/>
                <a:cs typeface="Arial Narrow"/>
              </a:rPr>
              <a:t> </a:t>
            </a:r>
            <a:r>
              <a:rPr sz="1600" spc="-5" dirty="0">
                <a:solidFill>
                  <a:srgbClr val="00955E"/>
                </a:solidFill>
                <a:latin typeface="Arial Narrow"/>
                <a:cs typeface="Arial Narrow"/>
              </a:rPr>
              <a:t>Distric</a:t>
            </a:r>
            <a:r>
              <a:rPr sz="1600" dirty="0">
                <a:solidFill>
                  <a:srgbClr val="00955E"/>
                </a:solidFill>
                <a:latin typeface="Arial Narrow"/>
                <a:cs typeface="Arial Narrow"/>
              </a:rPr>
              <a:t>t</a:t>
            </a:r>
            <a:r>
              <a:rPr sz="1600" spc="10" dirty="0">
                <a:solidFill>
                  <a:srgbClr val="00955E"/>
                </a:solidFill>
                <a:latin typeface="Arial Narrow"/>
                <a:cs typeface="Arial Narrow"/>
              </a:rPr>
              <a:t> </a:t>
            </a:r>
            <a:r>
              <a:rPr sz="1600" spc="-5" dirty="0">
                <a:solidFill>
                  <a:srgbClr val="00955E"/>
                </a:solidFill>
                <a:latin typeface="Arial Narrow"/>
                <a:cs typeface="Arial Narrow"/>
              </a:rPr>
              <a:t>Health</a:t>
            </a:r>
            <a:endParaRPr sz="1600">
              <a:latin typeface="Arial Narrow"/>
              <a:cs typeface="Arial Narrow"/>
            </a:endParaRPr>
          </a:p>
        </p:txBody>
      </p:sp>
      <p:sp>
        <p:nvSpPr>
          <p:cNvPr id="7" name="object 7"/>
          <p:cNvSpPr txBox="1"/>
          <p:nvPr/>
        </p:nvSpPr>
        <p:spPr>
          <a:xfrm>
            <a:off x="2915856" y="2010055"/>
            <a:ext cx="3886200" cy="304800"/>
          </a:xfrm>
          <a:prstGeom prst="rect">
            <a:avLst/>
          </a:prstGeom>
        </p:spPr>
        <p:txBody>
          <a:bodyPr vert="horz" wrap="square" lIns="0" tIns="0" rIns="0" bIns="0" rtlCol="0">
            <a:spAutoFit/>
          </a:bodyPr>
          <a:lstStyle/>
          <a:p>
            <a:pPr marL="12700">
              <a:lnSpc>
                <a:spcPct val="100000"/>
              </a:lnSpc>
            </a:pPr>
            <a:r>
              <a:rPr sz="2200" spc="550" dirty="0">
                <a:solidFill>
                  <a:srgbClr val="0096CF"/>
                </a:solidFill>
                <a:latin typeface="Arial"/>
                <a:cs typeface="Arial"/>
              </a:rPr>
              <a:t>•</a:t>
            </a:r>
            <a:r>
              <a:rPr sz="2200" spc="-380" dirty="0">
                <a:solidFill>
                  <a:srgbClr val="0096CF"/>
                </a:solidFill>
                <a:latin typeface="Arial"/>
                <a:cs typeface="Arial"/>
              </a:rPr>
              <a:t> </a:t>
            </a:r>
            <a:r>
              <a:rPr sz="1600" spc="-5" dirty="0">
                <a:solidFill>
                  <a:srgbClr val="0096CF"/>
                </a:solidFill>
                <a:latin typeface="Arial Narrow"/>
                <a:cs typeface="Arial Narrow"/>
              </a:rPr>
              <a:t>Comparato</a:t>
            </a:r>
            <a:r>
              <a:rPr sz="1600" dirty="0">
                <a:solidFill>
                  <a:srgbClr val="0096CF"/>
                </a:solidFill>
                <a:latin typeface="Arial Narrow"/>
                <a:cs typeface="Arial Narrow"/>
              </a:rPr>
              <a:t>r</a:t>
            </a:r>
            <a:r>
              <a:rPr sz="1600" spc="15" dirty="0">
                <a:solidFill>
                  <a:srgbClr val="0096CF"/>
                </a:solidFill>
                <a:latin typeface="Arial Narrow"/>
                <a:cs typeface="Arial Narrow"/>
              </a:rPr>
              <a:t> </a:t>
            </a:r>
            <a:r>
              <a:rPr sz="1600" dirty="0">
                <a:solidFill>
                  <a:srgbClr val="0096CF"/>
                </a:solidFill>
                <a:latin typeface="Arial Narrow"/>
                <a:cs typeface="Arial Narrow"/>
              </a:rPr>
              <a:t>organisations </a:t>
            </a:r>
            <a:r>
              <a:rPr sz="1600" spc="5" dirty="0">
                <a:solidFill>
                  <a:srgbClr val="0096CF"/>
                </a:solidFill>
                <a:latin typeface="Arial Narrow"/>
                <a:cs typeface="Arial Narrow"/>
              </a:rPr>
              <a:t> </a:t>
            </a:r>
            <a:r>
              <a:rPr sz="2200" spc="550" dirty="0">
                <a:solidFill>
                  <a:srgbClr val="AEAAA1"/>
                </a:solidFill>
                <a:latin typeface="Arial"/>
                <a:cs typeface="Arial"/>
              </a:rPr>
              <a:t>•</a:t>
            </a:r>
            <a:r>
              <a:rPr sz="2200" spc="-380" dirty="0">
                <a:solidFill>
                  <a:srgbClr val="AEAAA1"/>
                </a:solidFill>
                <a:latin typeface="Arial"/>
                <a:cs typeface="Arial"/>
              </a:rPr>
              <a:t> </a:t>
            </a:r>
            <a:r>
              <a:rPr sz="1600" spc="-5" dirty="0">
                <a:solidFill>
                  <a:srgbClr val="AEAAA1"/>
                </a:solidFill>
                <a:latin typeface="Arial Narrow"/>
                <a:cs typeface="Arial Narrow"/>
              </a:rPr>
              <a:t>Othe</a:t>
            </a:r>
            <a:r>
              <a:rPr sz="1600" dirty="0">
                <a:solidFill>
                  <a:srgbClr val="AEAAA1"/>
                </a:solidFill>
                <a:latin typeface="Arial Narrow"/>
                <a:cs typeface="Arial Narrow"/>
              </a:rPr>
              <a:t>r organisations</a:t>
            </a:r>
            <a:endParaRPr sz="1600">
              <a:latin typeface="Arial Narrow"/>
              <a:cs typeface="Arial Narrow"/>
            </a:endParaRPr>
          </a:p>
        </p:txBody>
      </p:sp>
      <p:sp>
        <p:nvSpPr>
          <p:cNvPr id="8" name="object 8"/>
          <p:cNvSpPr/>
          <p:nvPr/>
        </p:nvSpPr>
        <p:spPr>
          <a:xfrm>
            <a:off x="1780908" y="2586697"/>
            <a:ext cx="4648834" cy="3133559"/>
          </a:xfrm>
          <a:prstGeom prst="rect">
            <a:avLst/>
          </a:prstGeom>
          <a:blipFill>
            <a:blip r:embed="rId3" cstate="print"/>
            <a:stretch>
              <a:fillRect/>
            </a:stretch>
          </a:blipFill>
        </p:spPr>
        <p:txBody>
          <a:bodyPr wrap="square" lIns="0" tIns="0" rIns="0" bIns="0" rtlCol="0"/>
          <a:lstStyle/>
          <a:p>
            <a:endParaRPr/>
          </a:p>
        </p:txBody>
      </p:sp>
      <p:sp>
        <p:nvSpPr>
          <p:cNvPr id="9" name="object 9"/>
          <p:cNvSpPr txBox="1"/>
          <p:nvPr/>
        </p:nvSpPr>
        <p:spPr>
          <a:xfrm>
            <a:off x="366496" y="3235832"/>
            <a:ext cx="1358265" cy="1470660"/>
          </a:xfrm>
          <a:prstGeom prst="rect">
            <a:avLst/>
          </a:prstGeom>
        </p:spPr>
        <p:txBody>
          <a:bodyPr vert="horz" wrap="square" lIns="0" tIns="0" rIns="0" bIns="0" rtlCol="0">
            <a:spAutoFit/>
          </a:bodyPr>
          <a:lstStyle/>
          <a:p>
            <a:pPr marL="12700" marR="5080">
              <a:lnSpc>
                <a:spcPts val="1789"/>
              </a:lnSpc>
            </a:pPr>
            <a:r>
              <a:rPr sz="1600" b="1" dirty="0">
                <a:latin typeface="Arial"/>
                <a:cs typeface="Arial"/>
              </a:rPr>
              <a:t>Foster respect and inclusiveness</a:t>
            </a:r>
            <a:endParaRPr sz="1600">
              <a:latin typeface="Arial"/>
              <a:cs typeface="Arial"/>
            </a:endParaRPr>
          </a:p>
          <a:p>
            <a:pPr marL="42545" marR="99060">
              <a:lnSpc>
                <a:spcPts val="1789"/>
              </a:lnSpc>
              <a:spcBef>
                <a:spcPts val="844"/>
              </a:spcBef>
            </a:pPr>
            <a:r>
              <a:rPr sz="1600" i="1" dirty="0">
                <a:latin typeface="Arial"/>
                <a:cs typeface="Arial"/>
              </a:rPr>
              <a:t>Average positive agreement %</a:t>
            </a:r>
            <a:endParaRPr sz="1600">
              <a:latin typeface="Arial"/>
              <a:cs typeface="Arial"/>
            </a:endParaRPr>
          </a:p>
        </p:txBody>
      </p:sp>
      <p:sp>
        <p:nvSpPr>
          <p:cNvPr id="10" name="object 10"/>
          <p:cNvSpPr txBox="1"/>
          <p:nvPr/>
        </p:nvSpPr>
        <p:spPr>
          <a:xfrm>
            <a:off x="3156343" y="5815355"/>
            <a:ext cx="1967864" cy="228600"/>
          </a:xfrm>
          <a:prstGeom prst="rect">
            <a:avLst/>
          </a:prstGeom>
        </p:spPr>
        <p:txBody>
          <a:bodyPr vert="horz" wrap="square" lIns="0" tIns="0" rIns="0" bIns="0" rtlCol="0">
            <a:spAutoFit/>
          </a:bodyPr>
          <a:lstStyle/>
          <a:p>
            <a:pPr marL="12700">
              <a:lnSpc>
                <a:spcPct val="100000"/>
              </a:lnSpc>
            </a:pPr>
            <a:r>
              <a:rPr sz="1600" b="1" dirty="0">
                <a:latin typeface="Arial"/>
                <a:cs typeface="Arial"/>
              </a:rPr>
              <a:t>Engagement index *</a:t>
            </a:r>
            <a:endParaRPr sz="1600">
              <a:latin typeface="Arial"/>
              <a:cs typeface="Arial"/>
            </a:endParaRPr>
          </a:p>
        </p:txBody>
      </p:sp>
      <p:sp>
        <p:nvSpPr>
          <p:cNvPr id="12" name="object 12"/>
          <p:cNvSpPr/>
          <p:nvPr/>
        </p:nvSpPr>
        <p:spPr>
          <a:xfrm>
            <a:off x="8514092" y="6659968"/>
            <a:ext cx="1438122" cy="540004"/>
          </a:xfrm>
          <a:prstGeom prst="rect">
            <a:avLst/>
          </a:prstGeom>
          <a:blipFill>
            <a:blip r:embed="rId4" cstate="print"/>
            <a:stretch>
              <a:fillRect/>
            </a:stretch>
          </a:blipFill>
        </p:spPr>
        <p:txBody>
          <a:bodyPr wrap="square" lIns="0" tIns="0" rIns="0" bIns="0" rtlCol="0"/>
          <a:lstStyle/>
          <a:p>
            <a:endParaRPr/>
          </a:p>
        </p:txBody>
      </p:sp>
      <p:sp>
        <p:nvSpPr>
          <p:cNvPr id="13" name="object 13"/>
          <p:cNvSpPr txBox="1"/>
          <p:nvPr/>
        </p:nvSpPr>
        <p:spPr>
          <a:xfrm>
            <a:off x="469823" y="6674792"/>
            <a:ext cx="7912734" cy="518159"/>
          </a:xfrm>
          <a:prstGeom prst="rect">
            <a:avLst/>
          </a:prstGeom>
        </p:spPr>
        <p:txBody>
          <a:bodyPr vert="horz" wrap="square" lIns="0" tIns="0" rIns="0" bIns="0" rtlCol="0">
            <a:spAutoFit/>
          </a:bodyPr>
          <a:lstStyle/>
          <a:p>
            <a:pPr marL="12700" marR="5080">
              <a:lnSpc>
                <a:spcPts val="1340"/>
              </a:lnSpc>
            </a:pPr>
            <a:r>
              <a:rPr sz="1200" b="1" dirty="0">
                <a:solidFill>
                  <a:srgbClr val="808080"/>
                </a:solidFill>
                <a:latin typeface="Arial"/>
                <a:cs typeface="Arial"/>
              </a:rPr>
              <a:t>*Engagement index:</a:t>
            </a:r>
            <a:r>
              <a:rPr sz="1200" b="1" spc="-55" dirty="0">
                <a:solidFill>
                  <a:srgbClr val="808080"/>
                </a:solidFill>
                <a:latin typeface="Arial"/>
                <a:cs typeface="Arial"/>
              </a:rPr>
              <a:t> </a:t>
            </a:r>
            <a:r>
              <a:rPr sz="1200" dirty="0">
                <a:solidFill>
                  <a:srgbClr val="808080"/>
                </a:solidFill>
                <a:latin typeface="Arial"/>
                <a:cs typeface="Arial"/>
              </a:rPr>
              <a:t>Each respondent is given a score for each engagement question where strongly agree equates to 100 points, agree equates to 75 points, neither agree nor disagree equates to 50 points, disagree equates to 25 points and strongly disagree equates to 0 points. The engagement index is the average of these scores.</a:t>
            </a:r>
            <a:endParaRPr sz="1200">
              <a:latin typeface="Arial"/>
              <a:cs typeface="Arial"/>
            </a:endParaRPr>
          </a:p>
        </p:txBody>
      </p:sp>
      <p:graphicFrame>
        <p:nvGraphicFramePr>
          <p:cNvPr id="11" name="object 11"/>
          <p:cNvGraphicFramePr>
            <a:graphicFrameLocks noGrp="1"/>
          </p:cNvGraphicFramePr>
          <p:nvPr/>
        </p:nvGraphicFramePr>
        <p:xfrm>
          <a:off x="7205865" y="2588412"/>
          <a:ext cx="2894330" cy="1811655"/>
        </p:xfrm>
        <a:graphic>
          <a:graphicData uri="http://schemas.openxmlformats.org/drawingml/2006/table">
            <a:tbl>
              <a:tblPr firstRow="1" bandRow="1">
                <a:tableStyleId>{2D5ABB26-0587-4C30-8999-92F81FD0307C}</a:tableStyleId>
              </a:tblPr>
              <a:tblGrid>
                <a:gridCol w="2884258"/>
              </a:tblGrid>
              <a:tr h="540003">
                <a:tc>
                  <a:txBody>
                    <a:bodyPr/>
                    <a:lstStyle/>
                    <a:p>
                      <a:pPr marL="22225" marR="504825">
                        <a:lnSpc>
                          <a:spcPts val="1789"/>
                        </a:lnSpc>
                      </a:pPr>
                      <a:r>
                        <a:rPr sz="1600" b="1" dirty="0">
                          <a:solidFill>
                            <a:srgbClr val="FFFFFF"/>
                          </a:solidFill>
                          <a:latin typeface="Arial"/>
                          <a:cs typeface="Arial"/>
                        </a:rPr>
                        <a:t>Foster respect and inclusiveness questions</a:t>
                      </a:r>
                      <a:endParaRPr sz="1600">
                        <a:latin typeface="Arial"/>
                        <a:cs typeface="Arial"/>
                      </a:endParaRPr>
                    </a:p>
                  </a:txBody>
                  <a:tcPr marL="0" marR="0" marT="0" marB="0">
                    <a:lnB w="12700">
                      <a:solidFill>
                        <a:srgbClr val="D2D2D2"/>
                      </a:solidFill>
                      <a:prstDash val="solid"/>
                    </a:lnB>
                    <a:solidFill>
                      <a:srgbClr val="808080"/>
                    </a:solidFill>
                  </a:tcPr>
                </a:tc>
              </a:tr>
              <a:tr h="731113">
                <a:tc>
                  <a:txBody>
                    <a:bodyPr/>
                    <a:lstStyle/>
                    <a:p>
                      <a:pPr marL="19050" marR="72390">
                        <a:lnSpc>
                          <a:spcPts val="1789"/>
                        </a:lnSpc>
                      </a:pPr>
                      <a:r>
                        <a:rPr sz="1600" dirty="0">
                          <a:solidFill>
                            <a:srgbClr val="585858"/>
                          </a:solidFill>
                          <a:latin typeface="Arial"/>
                          <a:cs typeface="Arial"/>
                        </a:rPr>
                        <a:t>My organisation fosters an environment where all staff are treated fairly and with respect</a:t>
                      </a:r>
                      <a:endParaRPr sz="1600">
                        <a:latin typeface="Arial"/>
                        <a:cs typeface="Arial"/>
                      </a:endParaRPr>
                    </a:p>
                  </a:txBody>
                  <a:tcPr marL="0" marR="0" marT="0" marB="0">
                    <a:lnL w="6350">
                      <a:solidFill>
                        <a:srgbClr val="D2D2D2"/>
                      </a:solidFill>
                      <a:prstDash val="solid"/>
                    </a:lnL>
                    <a:lnR w="6350">
                      <a:solidFill>
                        <a:srgbClr val="D2D2D2"/>
                      </a:solidFill>
                      <a:prstDash val="solid"/>
                    </a:lnR>
                    <a:lnT w="12700">
                      <a:solidFill>
                        <a:srgbClr val="D2D2D2"/>
                      </a:solidFill>
                      <a:prstDash val="solid"/>
                    </a:lnT>
                    <a:lnB w="12700">
                      <a:solidFill>
                        <a:srgbClr val="D2D2D2"/>
                      </a:solidFill>
                      <a:prstDash val="solid"/>
                    </a:lnB>
                  </a:tcPr>
                </a:tc>
              </a:tr>
              <a:tr h="536828">
                <a:tc>
                  <a:txBody>
                    <a:bodyPr/>
                    <a:lstStyle/>
                    <a:p>
                      <a:pPr marL="19050" marR="241935">
                        <a:lnSpc>
                          <a:spcPts val="1789"/>
                        </a:lnSpc>
                      </a:pPr>
                      <a:r>
                        <a:rPr sz="1600" dirty="0">
                          <a:solidFill>
                            <a:srgbClr val="585858"/>
                          </a:solidFill>
                          <a:latin typeface="Arial"/>
                          <a:cs typeface="Arial"/>
                        </a:rPr>
                        <a:t>My organisation fosters an environment of inclusiveness</a:t>
                      </a:r>
                      <a:endParaRPr sz="1600">
                        <a:latin typeface="Arial"/>
                        <a:cs typeface="Arial"/>
                      </a:endParaRPr>
                    </a:p>
                  </a:txBody>
                  <a:tcPr marL="0" marR="0" marT="0" marB="0">
                    <a:lnL w="6350">
                      <a:solidFill>
                        <a:srgbClr val="D2D2D2"/>
                      </a:solidFill>
                      <a:prstDash val="solid"/>
                    </a:lnL>
                    <a:lnR w="6350">
                      <a:solidFill>
                        <a:srgbClr val="D2D2D2"/>
                      </a:solidFill>
                      <a:prstDash val="solid"/>
                    </a:lnR>
                    <a:lnT w="12700">
                      <a:solidFill>
                        <a:srgbClr val="D2D2D2"/>
                      </a:solidFill>
                      <a:prstDash val="solid"/>
                    </a:lnT>
                    <a:lnB w="6350">
                      <a:solidFill>
                        <a:srgbClr val="D2D2D2"/>
                      </a:solidFill>
                      <a:prstDash val="soli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729136" y="2602445"/>
            <a:ext cx="1689125" cy="3959999"/>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8364931" y="2602445"/>
            <a:ext cx="1908200" cy="3959999"/>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6481762" y="2602445"/>
            <a:ext cx="1765325" cy="3959999"/>
          </a:xfrm>
          <a:prstGeom prst="rect">
            <a:avLst/>
          </a:prstGeom>
          <a:blipFill>
            <a:blip r:embed="rId5" cstate="print"/>
            <a:stretch>
              <a:fillRect/>
            </a:stretch>
          </a:blipFill>
        </p:spPr>
        <p:txBody>
          <a:bodyPr wrap="square" lIns="0" tIns="0" rIns="0" bIns="0" rtlCol="0"/>
          <a:lstStyle/>
          <a:p>
            <a:endParaRPr/>
          </a:p>
        </p:txBody>
      </p:sp>
      <p:sp>
        <p:nvSpPr>
          <p:cNvPr id="5" name="object 5"/>
          <p:cNvSpPr txBox="1"/>
          <p:nvPr/>
        </p:nvSpPr>
        <p:spPr>
          <a:xfrm>
            <a:off x="393014" y="1769135"/>
            <a:ext cx="906144" cy="228600"/>
          </a:xfrm>
          <a:prstGeom prst="rect">
            <a:avLst/>
          </a:prstGeom>
        </p:spPr>
        <p:txBody>
          <a:bodyPr vert="horz" wrap="square" lIns="0" tIns="0" rIns="0" bIns="0" rtlCol="0">
            <a:spAutoFit/>
          </a:bodyPr>
          <a:lstStyle/>
          <a:p>
            <a:pPr marL="12700">
              <a:lnSpc>
                <a:spcPct val="100000"/>
              </a:lnSpc>
            </a:pPr>
            <a:r>
              <a:rPr sz="1600" b="1" dirty="0">
                <a:latin typeface="Arial"/>
                <a:cs typeface="Arial"/>
              </a:rPr>
              <a:t>Question</a:t>
            </a:r>
            <a:endParaRPr sz="1600">
              <a:latin typeface="Arial"/>
              <a:cs typeface="Arial"/>
            </a:endParaRPr>
          </a:p>
        </p:txBody>
      </p:sp>
      <p:sp>
        <p:nvSpPr>
          <p:cNvPr id="6" name="object 6"/>
          <p:cNvSpPr txBox="1"/>
          <p:nvPr/>
        </p:nvSpPr>
        <p:spPr>
          <a:xfrm>
            <a:off x="4237710" y="1737233"/>
            <a:ext cx="1858645" cy="504190"/>
          </a:xfrm>
          <a:prstGeom prst="rect">
            <a:avLst/>
          </a:prstGeom>
          <a:solidFill>
            <a:srgbClr val="68B393"/>
          </a:solidFill>
        </p:spPr>
        <p:txBody>
          <a:bodyPr vert="horz" wrap="square" lIns="0" tIns="0" rIns="0" bIns="0" rtlCol="0">
            <a:spAutoFit/>
          </a:bodyPr>
          <a:lstStyle/>
          <a:p>
            <a:pPr algn="ctr">
              <a:lnSpc>
                <a:spcPts val="1885"/>
              </a:lnSpc>
            </a:pPr>
            <a:r>
              <a:rPr sz="1600" b="1" dirty="0">
                <a:latin typeface="Arial"/>
                <a:cs typeface="Arial"/>
              </a:rPr>
              <a:t>Your results</a:t>
            </a:r>
            <a:endParaRPr sz="1600">
              <a:latin typeface="Arial"/>
              <a:cs typeface="Arial"/>
            </a:endParaRPr>
          </a:p>
          <a:p>
            <a:pPr algn="ctr">
              <a:lnSpc>
                <a:spcPts val="1165"/>
              </a:lnSpc>
            </a:pPr>
            <a:r>
              <a:rPr sz="1000" b="1" dirty="0">
                <a:solidFill>
                  <a:srgbClr val="68B393"/>
                </a:solidFill>
                <a:latin typeface="Arial"/>
                <a:cs typeface="Arial"/>
              </a:rPr>
              <a:t>Something</a:t>
            </a:r>
            <a:endParaRPr sz="1000">
              <a:latin typeface="Arial"/>
              <a:cs typeface="Arial"/>
            </a:endParaRPr>
          </a:p>
        </p:txBody>
      </p:sp>
      <p:sp>
        <p:nvSpPr>
          <p:cNvPr id="7" name="object 7"/>
          <p:cNvSpPr txBox="1"/>
          <p:nvPr/>
        </p:nvSpPr>
        <p:spPr>
          <a:xfrm>
            <a:off x="6398805" y="1769135"/>
            <a:ext cx="1775460" cy="455930"/>
          </a:xfrm>
          <a:prstGeom prst="rect">
            <a:avLst/>
          </a:prstGeom>
        </p:spPr>
        <p:txBody>
          <a:bodyPr vert="horz" wrap="square" lIns="0" tIns="0" rIns="0" bIns="0" rtlCol="0">
            <a:spAutoFit/>
          </a:bodyPr>
          <a:lstStyle/>
          <a:p>
            <a:pPr marL="12700" marR="5080">
              <a:lnSpc>
                <a:spcPts val="1789"/>
              </a:lnSpc>
            </a:pPr>
            <a:r>
              <a:rPr sz="1600" b="1" dirty="0">
                <a:latin typeface="Arial"/>
                <a:cs typeface="Arial"/>
              </a:rPr>
              <a:t>Variance from comparator group</a:t>
            </a:r>
            <a:endParaRPr sz="1600">
              <a:latin typeface="Arial"/>
              <a:cs typeface="Arial"/>
            </a:endParaRPr>
          </a:p>
        </p:txBody>
      </p:sp>
      <p:sp>
        <p:nvSpPr>
          <p:cNvPr id="8" name="object 8"/>
          <p:cNvSpPr txBox="1"/>
          <p:nvPr/>
        </p:nvSpPr>
        <p:spPr>
          <a:xfrm>
            <a:off x="8366594" y="1769135"/>
            <a:ext cx="1877695" cy="455930"/>
          </a:xfrm>
          <a:prstGeom prst="rect">
            <a:avLst/>
          </a:prstGeom>
        </p:spPr>
        <p:txBody>
          <a:bodyPr vert="horz" wrap="square" lIns="0" tIns="0" rIns="0" bIns="0" rtlCol="0">
            <a:spAutoFit/>
          </a:bodyPr>
          <a:lstStyle/>
          <a:p>
            <a:pPr marL="12700" marR="5080">
              <a:lnSpc>
                <a:spcPts val="1789"/>
              </a:lnSpc>
            </a:pPr>
            <a:r>
              <a:rPr sz="1600" b="1" dirty="0">
                <a:latin typeface="Arial"/>
                <a:cs typeface="Arial"/>
              </a:rPr>
              <a:t>Variance from your 2017</a:t>
            </a:r>
            <a:r>
              <a:rPr sz="1600" b="1" spc="-5" dirty="0">
                <a:latin typeface="Arial"/>
                <a:cs typeface="Arial"/>
              </a:rPr>
              <a:t> </a:t>
            </a:r>
            <a:r>
              <a:rPr sz="1600" b="1" dirty="0">
                <a:latin typeface="Arial"/>
                <a:cs typeface="Arial"/>
              </a:rPr>
              <a:t>survey</a:t>
            </a:r>
            <a:endParaRPr sz="1600">
              <a:latin typeface="Arial"/>
              <a:cs typeface="Arial"/>
            </a:endParaRPr>
          </a:p>
        </p:txBody>
      </p:sp>
      <p:sp>
        <p:nvSpPr>
          <p:cNvPr id="9" name="object 9"/>
          <p:cNvSpPr txBox="1"/>
          <p:nvPr/>
        </p:nvSpPr>
        <p:spPr>
          <a:xfrm>
            <a:off x="382041" y="2309545"/>
            <a:ext cx="5972175" cy="1590675"/>
          </a:xfrm>
          <a:prstGeom prst="rect">
            <a:avLst/>
          </a:prstGeom>
        </p:spPr>
        <p:txBody>
          <a:bodyPr vert="horz" wrap="square" lIns="0" tIns="0" rIns="0" bIns="0" rtlCol="0">
            <a:spAutoFit/>
          </a:bodyPr>
          <a:lstStyle/>
          <a:p>
            <a:pPr marL="12700" indent="3178810">
              <a:lnSpc>
                <a:spcPct val="100000"/>
              </a:lnSpc>
            </a:pPr>
            <a:r>
              <a:rPr sz="1600" i="1" dirty="0">
                <a:latin typeface="Arial"/>
                <a:cs typeface="Arial"/>
              </a:rPr>
              <a:t>Average positive agreement %</a:t>
            </a:r>
            <a:endParaRPr sz="1600">
              <a:latin typeface="Arial"/>
              <a:cs typeface="Arial"/>
            </a:endParaRPr>
          </a:p>
          <a:p>
            <a:pPr marL="12700" marR="2416175">
              <a:lnSpc>
                <a:spcPts val="1789"/>
              </a:lnSpc>
              <a:spcBef>
                <a:spcPts val="1340"/>
              </a:spcBef>
            </a:pPr>
            <a:r>
              <a:rPr sz="1600" dirty="0">
                <a:latin typeface="Arial"/>
                <a:cs typeface="Arial"/>
              </a:rPr>
              <a:t>There is a positive culture within my organisation in relation to employees of different sexes/genders</a:t>
            </a:r>
            <a:endParaRPr sz="1600">
              <a:latin typeface="Arial"/>
              <a:cs typeface="Arial"/>
            </a:endParaRPr>
          </a:p>
          <a:p>
            <a:pPr marL="12700" marR="1761489">
              <a:lnSpc>
                <a:spcPts val="1789"/>
              </a:lnSpc>
              <a:spcBef>
                <a:spcPts val="475"/>
              </a:spcBef>
            </a:pPr>
            <a:r>
              <a:rPr sz="1600" dirty="0">
                <a:latin typeface="Arial"/>
                <a:cs typeface="Arial"/>
              </a:rPr>
              <a:t>Cultural background is not a barrier to success in my organisation</a:t>
            </a:r>
            <a:endParaRPr sz="1600">
              <a:latin typeface="Arial"/>
              <a:cs typeface="Arial"/>
            </a:endParaRPr>
          </a:p>
        </p:txBody>
      </p:sp>
      <p:sp>
        <p:nvSpPr>
          <p:cNvPr id="10" name="object 10"/>
          <p:cNvSpPr txBox="1"/>
          <p:nvPr/>
        </p:nvSpPr>
        <p:spPr>
          <a:xfrm>
            <a:off x="6510363" y="2309545"/>
            <a:ext cx="2612390" cy="228600"/>
          </a:xfrm>
          <a:prstGeom prst="rect">
            <a:avLst/>
          </a:prstGeom>
        </p:spPr>
        <p:txBody>
          <a:bodyPr vert="horz" wrap="square" lIns="0" tIns="0" rIns="0" bIns="0" rtlCol="0">
            <a:spAutoFit/>
          </a:bodyPr>
          <a:lstStyle/>
          <a:p>
            <a:pPr marL="12700">
              <a:lnSpc>
                <a:spcPct val="100000"/>
              </a:lnSpc>
            </a:pPr>
            <a:r>
              <a:rPr sz="1600" i="1" dirty="0">
                <a:latin typeface="Arial"/>
                <a:cs typeface="Arial"/>
              </a:rPr>
              <a:t>Percentage point differences</a:t>
            </a:r>
            <a:endParaRPr sz="1600">
              <a:latin typeface="Arial"/>
              <a:cs typeface="Arial"/>
            </a:endParaRPr>
          </a:p>
        </p:txBody>
      </p:sp>
      <p:sp>
        <p:nvSpPr>
          <p:cNvPr id="11" name="object 11"/>
          <p:cNvSpPr txBox="1"/>
          <p:nvPr/>
        </p:nvSpPr>
        <p:spPr>
          <a:xfrm>
            <a:off x="382041" y="1460982"/>
            <a:ext cx="8722360" cy="228600"/>
          </a:xfrm>
          <a:prstGeom prst="rect">
            <a:avLst/>
          </a:prstGeom>
        </p:spPr>
        <p:txBody>
          <a:bodyPr vert="horz" wrap="square" lIns="0" tIns="0" rIns="0" bIns="0" rtlCol="0">
            <a:spAutoFit/>
          </a:bodyPr>
          <a:lstStyle/>
          <a:p>
            <a:pPr marL="12700">
              <a:lnSpc>
                <a:spcPct val="100000"/>
              </a:lnSpc>
            </a:pPr>
            <a:r>
              <a:rPr sz="1600" dirty="0">
                <a:latin typeface="Arial"/>
                <a:cs typeface="Arial"/>
              </a:rPr>
              <a:t>These results are from questions that ask all survey respondents to provide an agreement rating.</a:t>
            </a:r>
            <a:endParaRPr sz="1600">
              <a:latin typeface="Arial"/>
              <a:cs typeface="Arial"/>
            </a:endParaRPr>
          </a:p>
        </p:txBody>
      </p:sp>
      <p:sp>
        <p:nvSpPr>
          <p:cNvPr id="12" name="object 12"/>
          <p:cNvSpPr txBox="1"/>
          <p:nvPr/>
        </p:nvSpPr>
        <p:spPr>
          <a:xfrm>
            <a:off x="382041" y="4185894"/>
            <a:ext cx="4237990" cy="1938655"/>
          </a:xfrm>
          <a:prstGeom prst="rect">
            <a:avLst/>
          </a:prstGeom>
        </p:spPr>
        <p:txBody>
          <a:bodyPr vert="horz" wrap="square" lIns="0" tIns="0" rIns="0" bIns="0" rtlCol="0">
            <a:spAutoFit/>
          </a:bodyPr>
          <a:lstStyle/>
          <a:p>
            <a:pPr marL="12700" marR="5080">
              <a:lnSpc>
                <a:spcPts val="1789"/>
              </a:lnSpc>
            </a:pPr>
            <a:r>
              <a:rPr sz="1600" dirty="0">
                <a:latin typeface="Arial"/>
                <a:cs typeface="Arial"/>
              </a:rPr>
              <a:t>Sexual orientation is not a barrier to success in my organisation</a:t>
            </a:r>
            <a:endParaRPr sz="1600">
              <a:latin typeface="Arial"/>
              <a:cs typeface="Arial"/>
            </a:endParaRPr>
          </a:p>
          <a:p>
            <a:pPr>
              <a:lnSpc>
                <a:spcPct val="100000"/>
              </a:lnSpc>
              <a:spcBef>
                <a:spcPts val="21"/>
              </a:spcBef>
            </a:pPr>
            <a:endParaRPr sz="1950">
              <a:latin typeface="Times New Roman"/>
              <a:cs typeface="Times New Roman"/>
            </a:endParaRPr>
          </a:p>
          <a:p>
            <a:pPr marL="12700" marR="241935">
              <a:lnSpc>
                <a:spcPts val="1789"/>
              </a:lnSpc>
            </a:pPr>
            <a:r>
              <a:rPr sz="1600" dirty="0">
                <a:latin typeface="Arial"/>
                <a:cs typeface="Arial"/>
              </a:rPr>
              <a:t>I have a clear understanding of how my own job contributes to my workgroup’s role</a:t>
            </a:r>
            <a:endParaRPr sz="1600">
              <a:latin typeface="Arial"/>
              <a:cs typeface="Arial"/>
            </a:endParaRPr>
          </a:p>
          <a:p>
            <a:pPr>
              <a:lnSpc>
                <a:spcPct val="100000"/>
              </a:lnSpc>
              <a:spcBef>
                <a:spcPts val="21"/>
              </a:spcBef>
            </a:pPr>
            <a:endParaRPr sz="1950">
              <a:latin typeface="Times New Roman"/>
              <a:cs typeface="Times New Roman"/>
            </a:endParaRPr>
          </a:p>
          <a:p>
            <a:pPr marL="12700" marR="253365">
              <a:lnSpc>
                <a:spcPts val="1789"/>
              </a:lnSpc>
            </a:pPr>
            <a:r>
              <a:rPr sz="1600" dirty="0">
                <a:latin typeface="Arial"/>
                <a:cs typeface="Arial"/>
              </a:rPr>
              <a:t>I would recommend a friend or relative to be treated as a patient here</a:t>
            </a:r>
            <a:endParaRPr sz="1600">
              <a:latin typeface="Arial"/>
              <a:cs typeface="Arial"/>
            </a:endParaRPr>
          </a:p>
        </p:txBody>
      </p:sp>
      <p:sp>
        <p:nvSpPr>
          <p:cNvPr id="13" name="object 13"/>
          <p:cNvSpPr txBox="1">
            <a:spLocks noGrp="1"/>
          </p:cNvSpPr>
          <p:nvPr>
            <p:ph type="title"/>
          </p:nvPr>
        </p:nvSpPr>
        <p:spPr>
          <a:prstGeom prst="rect">
            <a:avLst/>
          </a:prstGeom>
        </p:spPr>
        <p:txBody>
          <a:bodyPr vert="horz" wrap="square" lIns="0" tIns="0" rIns="0" bIns="0" rtlCol="0">
            <a:spAutoFit/>
          </a:bodyPr>
          <a:lstStyle/>
          <a:p>
            <a:pPr marL="12700">
              <a:lnSpc>
                <a:spcPts val="3735"/>
              </a:lnSpc>
            </a:pPr>
            <a:r>
              <a:rPr spc="-5" dirty="0"/>
              <a:t>3</a:t>
            </a:r>
            <a:r>
              <a:rPr dirty="0"/>
              <a:t>. </a:t>
            </a:r>
            <a:r>
              <a:rPr spc="-5" dirty="0"/>
              <a:t>Questio</a:t>
            </a:r>
            <a:r>
              <a:rPr dirty="0"/>
              <a:t>n</a:t>
            </a:r>
            <a:r>
              <a:rPr spc="-10" dirty="0"/>
              <a:t> </a:t>
            </a:r>
            <a:r>
              <a:rPr spc="-5" dirty="0"/>
              <a:t>benchmarks</a:t>
            </a:r>
          </a:p>
          <a:p>
            <a:pPr marL="12700">
              <a:lnSpc>
                <a:spcPts val="3735"/>
              </a:lnSpc>
            </a:pPr>
            <a:r>
              <a:rPr b="0" spc="-10" dirty="0">
                <a:latin typeface="Arial Narrow"/>
                <a:cs typeface="Arial Narrow"/>
              </a:rPr>
              <a:t>Highes</a:t>
            </a:r>
            <a:r>
              <a:rPr b="0" dirty="0">
                <a:latin typeface="Arial Narrow"/>
                <a:cs typeface="Arial Narrow"/>
              </a:rPr>
              <a:t>t</a:t>
            </a:r>
            <a:r>
              <a:rPr b="0" spc="25" dirty="0">
                <a:latin typeface="Arial Narrow"/>
                <a:cs typeface="Arial Narrow"/>
              </a:rPr>
              <a:t> </a:t>
            </a:r>
            <a:r>
              <a:rPr b="0" spc="-5" dirty="0">
                <a:latin typeface="Arial Narrow"/>
                <a:cs typeface="Arial Narrow"/>
              </a:rPr>
              <a:t>scorin</a:t>
            </a:r>
            <a:r>
              <a:rPr b="0" dirty="0">
                <a:latin typeface="Arial Narrow"/>
                <a:cs typeface="Arial Narrow"/>
              </a:rPr>
              <a:t>g </a:t>
            </a:r>
            <a:r>
              <a:rPr b="0" spc="-5" dirty="0">
                <a:latin typeface="Arial Narrow"/>
                <a:cs typeface="Arial Narrow"/>
              </a:rPr>
              <a:t>question</a:t>
            </a:r>
            <a:r>
              <a:rPr b="0" dirty="0">
                <a:latin typeface="Arial Narrow"/>
                <a:cs typeface="Arial Narrow"/>
              </a:rPr>
              <a:t>s </a:t>
            </a:r>
            <a:r>
              <a:rPr b="0" spc="-5" dirty="0">
                <a:latin typeface="Arial Narrow"/>
                <a:cs typeface="Arial Narrow"/>
              </a:rPr>
              <a:t>i</a:t>
            </a:r>
            <a:r>
              <a:rPr b="0" dirty="0">
                <a:latin typeface="Arial Narrow"/>
                <a:cs typeface="Arial Narrow"/>
              </a:rPr>
              <a:t>n</a:t>
            </a:r>
            <a:r>
              <a:rPr b="0" spc="10" dirty="0">
                <a:latin typeface="Arial Narrow"/>
                <a:cs typeface="Arial Narrow"/>
              </a:rPr>
              <a:t> </a:t>
            </a:r>
            <a:r>
              <a:rPr b="0" spc="-5" dirty="0">
                <a:latin typeface="Arial Narrow"/>
                <a:cs typeface="Arial Narrow"/>
              </a:rPr>
              <a:t>2018</a:t>
            </a:r>
          </a:p>
        </p:txBody>
      </p:sp>
      <p:sp>
        <p:nvSpPr>
          <p:cNvPr id="14" name="object 14"/>
          <p:cNvSpPr/>
          <p:nvPr/>
        </p:nvSpPr>
        <p:spPr>
          <a:xfrm>
            <a:off x="371081" y="1378305"/>
            <a:ext cx="9728200" cy="0"/>
          </a:xfrm>
          <a:custGeom>
            <a:avLst/>
            <a:gdLst/>
            <a:ahLst/>
            <a:cxnLst/>
            <a:rect l="l" t="t" r="r" b="b"/>
            <a:pathLst>
              <a:path w="9728200">
                <a:moveTo>
                  <a:pt x="0" y="0"/>
                </a:moveTo>
                <a:lnTo>
                  <a:pt x="9727742" y="0"/>
                </a:lnTo>
              </a:path>
            </a:pathLst>
          </a:custGeom>
          <a:ln w="38100">
            <a:solidFill>
              <a:srgbClr val="00945E"/>
            </a:solidFill>
          </a:ln>
        </p:spPr>
        <p:txBody>
          <a:bodyPr wrap="square" lIns="0" tIns="0" rIns="0" bIns="0" rtlCol="0"/>
          <a:lstStyle/>
          <a:p>
            <a:endParaRPr/>
          </a:p>
        </p:txBody>
      </p:sp>
      <p:sp>
        <p:nvSpPr>
          <p:cNvPr id="15" name="object 15"/>
          <p:cNvSpPr txBox="1"/>
          <p:nvPr/>
        </p:nvSpPr>
        <p:spPr>
          <a:xfrm>
            <a:off x="9724478" y="411187"/>
            <a:ext cx="477520" cy="431800"/>
          </a:xfrm>
          <a:prstGeom prst="rect">
            <a:avLst/>
          </a:prstGeom>
        </p:spPr>
        <p:txBody>
          <a:bodyPr vert="horz" wrap="square" lIns="0" tIns="0" rIns="0" bIns="0" rtlCol="0">
            <a:spAutoFit/>
          </a:bodyPr>
          <a:lstStyle/>
          <a:p>
            <a:pPr marL="12700">
              <a:lnSpc>
                <a:spcPct val="100000"/>
              </a:lnSpc>
            </a:pPr>
            <a:r>
              <a:rPr sz="3200" dirty="0">
                <a:solidFill>
                  <a:srgbClr val="00945E"/>
                </a:solidFill>
                <a:latin typeface="Arial"/>
                <a:cs typeface="Arial"/>
              </a:rPr>
              <a:t>14</a:t>
            </a:r>
            <a:endParaRPr sz="3200">
              <a:latin typeface="Arial"/>
              <a:cs typeface="Arial"/>
            </a:endParaRPr>
          </a:p>
        </p:txBody>
      </p:sp>
      <p:sp>
        <p:nvSpPr>
          <p:cNvPr id="16" name="object 16"/>
          <p:cNvSpPr/>
          <p:nvPr/>
        </p:nvSpPr>
        <p:spPr>
          <a:xfrm>
            <a:off x="8456942" y="6659968"/>
            <a:ext cx="1438122" cy="540004"/>
          </a:xfrm>
          <a:prstGeom prst="rect">
            <a:avLst/>
          </a:prstGeom>
          <a:blipFill>
            <a:blip r:embed="rId6" cstate="print"/>
            <a:stretch>
              <a:fillRect/>
            </a:stretch>
          </a:blipFill>
        </p:spPr>
        <p:txBody>
          <a:bodyPr wrap="square" lIns="0" tIns="0" rIns="0" bIns="0" rtlCol="0"/>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729136" y="2602445"/>
            <a:ext cx="1689125" cy="3959999"/>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8364931" y="2602445"/>
            <a:ext cx="1908200" cy="3959999"/>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6469062" y="2615145"/>
            <a:ext cx="1765325" cy="3959999"/>
          </a:xfrm>
          <a:prstGeom prst="rect">
            <a:avLst/>
          </a:prstGeom>
          <a:blipFill>
            <a:blip r:embed="rId5" cstate="print"/>
            <a:stretch>
              <a:fillRect/>
            </a:stretch>
          </a:blipFill>
        </p:spPr>
        <p:txBody>
          <a:bodyPr wrap="square" lIns="0" tIns="0" rIns="0" bIns="0" rtlCol="0"/>
          <a:lstStyle/>
          <a:p>
            <a:endParaRPr/>
          </a:p>
        </p:txBody>
      </p:sp>
      <p:sp>
        <p:nvSpPr>
          <p:cNvPr id="5" name="object 5"/>
          <p:cNvSpPr txBox="1"/>
          <p:nvPr/>
        </p:nvSpPr>
        <p:spPr>
          <a:xfrm>
            <a:off x="382041" y="1769135"/>
            <a:ext cx="5972175" cy="2131060"/>
          </a:xfrm>
          <a:prstGeom prst="rect">
            <a:avLst/>
          </a:prstGeom>
        </p:spPr>
        <p:txBody>
          <a:bodyPr vert="horz" wrap="square" lIns="0" tIns="0" rIns="0" bIns="0" rtlCol="0">
            <a:spAutoFit/>
          </a:bodyPr>
          <a:lstStyle/>
          <a:p>
            <a:pPr marL="12700">
              <a:lnSpc>
                <a:spcPct val="100000"/>
              </a:lnSpc>
              <a:tabLst>
                <a:tab pos="3880485" algn="l"/>
              </a:tabLst>
            </a:pPr>
            <a:r>
              <a:rPr sz="1600" b="1" dirty="0">
                <a:latin typeface="Arial"/>
                <a:cs typeface="Arial"/>
              </a:rPr>
              <a:t>Question	Your results</a:t>
            </a:r>
            <a:endParaRPr sz="1600">
              <a:latin typeface="Arial"/>
              <a:cs typeface="Arial"/>
            </a:endParaRPr>
          </a:p>
          <a:p>
            <a:pPr>
              <a:lnSpc>
                <a:spcPct val="100000"/>
              </a:lnSpc>
              <a:spcBef>
                <a:spcPts val="35"/>
              </a:spcBef>
            </a:pPr>
            <a:endParaRPr sz="2000">
              <a:latin typeface="Times New Roman"/>
              <a:cs typeface="Times New Roman"/>
            </a:endParaRPr>
          </a:p>
          <a:p>
            <a:pPr marL="12700" indent="3178810">
              <a:lnSpc>
                <a:spcPct val="100000"/>
              </a:lnSpc>
            </a:pPr>
            <a:r>
              <a:rPr sz="1600" i="1" dirty="0">
                <a:latin typeface="Arial"/>
                <a:cs typeface="Arial"/>
              </a:rPr>
              <a:t>Average positive agreement %</a:t>
            </a:r>
            <a:endParaRPr sz="1600">
              <a:latin typeface="Arial"/>
              <a:cs typeface="Arial"/>
            </a:endParaRPr>
          </a:p>
          <a:p>
            <a:pPr marL="12700" marR="1862455">
              <a:lnSpc>
                <a:spcPts val="1789"/>
              </a:lnSpc>
              <a:spcBef>
                <a:spcPts val="1340"/>
              </a:spcBef>
            </a:pPr>
            <a:r>
              <a:rPr sz="1600" dirty="0">
                <a:latin typeface="Arial"/>
                <a:cs typeface="Arial"/>
              </a:rPr>
              <a:t>There is a positive culture within my organisation in relation to employees who are Aboriginal and/or Torres Strait Islander</a:t>
            </a:r>
            <a:endParaRPr sz="1600">
              <a:latin typeface="Arial"/>
              <a:cs typeface="Arial"/>
            </a:endParaRPr>
          </a:p>
          <a:p>
            <a:pPr marL="12700" marR="2326005">
              <a:lnSpc>
                <a:spcPts val="1789"/>
              </a:lnSpc>
              <a:spcBef>
                <a:spcPts val="475"/>
              </a:spcBef>
            </a:pPr>
            <a:r>
              <a:rPr sz="1600" dirty="0">
                <a:latin typeface="Arial"/>
                <a:cs typeface="Arial"/>
              </a:rPr>
              <a:t>Trainees in my discipline are adequately supervised</a:t>
            </a:r>
            <a:endParaRPr sz="1600">
              <a:latin typeface="Arial"/>
              <a:cs typeface="Arial"/>
            </a:endParaRPr>
          </a:p>
        </p:txBody>
      </p:sp>
      <p:sp>
        <p:nvSpPr>
          <p:cNvPr id="6" name="object 6"/>
          <p:cNvSpPr txBox="1"/>
          <p:nvPr/>
        </p:nvSpPr>
        <p:spPr>
          <a:xfrm>
            <a:off x="6386525" y="1737233"/>
            <a:ext cx="1861185" cy="504825"/>
          </a:xfrm>
          <a:prstGeom prst="rect">
            <a:avLst/>
          </a:prstGeom>
          <a:solidFill>
            <a:srgbClr val="68B393"/>
          </a:solidFill>
        </p:spPr>
        <p:txBody>
          <a:bodyPr vert="horz" wrap="square" lIns="0" tIns="0" rIns="0" bIns="0" rtlCol="0">
            <a:spAutoFit/>
          </a:bodyPr>
          <a:lstStyle/>
          <a:p>
            <a:pPr marL="24765" marR="77470">
              <a:lnSpc>
                <a:spcPts val="1789"/>
              </a:lnSpc>
            </a:pPr>
            <a:r>
              <a:rPr sz="1600" b="1" dirty="0">
                <a:latin typeface="Arial"/>
                <a:cs typeface="Arial"/>
              </a:rPr>
              <a:t>Variance from comparator group</a:t>
            </a:r>
            <a:endParaRPr sz="1600">
              <a:latin typeface="Arial"/>
              <a:cs typeface="Arial"/>
            </a:endParaRPr>
          </a:p>
        </p:txBody>
      </p:sp>
      <p:sp>
        <p:nvSpPr>
          <p:cNvPr id="7" name="object 7"/>
          <p:cNvSpPr txBox="1"/>
          <p:nvPr/>
        </p:nvSpPr>
        <p:spPr>
          <a:xfrm>
            <a:off x="8366594" y="1769135"/>
            <a:ext cx="1877695" cy="455930"/>
          </a:xfrm>
          <a:prstGeom prst="rect">
            <a:avLst/>
          </a:prstGeom>
        </p:spPr>
        <p:txBody>
          <a:bodyPr vert="horz" wrap="square" lIns="0" tIns="0" rIns="0" bIns="0" rtlCol="0">
            <a:spAutoFit/>
          </a:bodyPr>
          <a:lstStyle/>
          <a:p>
            <a:pPr marL="12700" marR="5080">
              <a:lnSpc>
                <a:spcPts val="1789"/>
              </a:lnSpc>
            </a:pPr>
            <a:r>
              <a:rPr sz="1600" b="1" dirty="0">
                <a:latin typeface="Arial"/>
                <a:cs typeface="Arial"/>
              </a:rPr>
              <a:t>Variance from your 2017</a:t>
            </a:r>
            <a:r>
              <a:rPr sz="1600" b="1" spc="-5" dirty="0">
                <a:latin typeface="Arial"/>
                <a:cs typeface="Arial"/>
              </a:rPr>
              <a:t> </a:t>
            </a:r>
            <a:r>
              <a:rPr sz="1600" b="1" dirty="0">
                <a:latin typeface="Arial"/>
                <a:cs typeface="Arial"/>
              </a:rPr>
              <a:t>survey</a:t>
            </a:r>
            <a:endParaRPr sz="1600">
              <a:latin typeface="Arial"/>
              <a:cs typeface="Arial"/>
            </a:endParaRPr>
          </a:p>
        </p:txBody>
      </p:sp>
      <p:sp>
        <p:nvSpPr>
          <p:cNvPr id="8" name="object 8"/>
          <p:cNvSpPr txBox="1"/>
          <p:nvPr/>
        </p:nvSpPr>
        <p:spPr>
          <a:xfrm>
            <a:off x="6510363" y="2309545"/>
            <a:ext cx="2612390" cy="228600"/>
          </a:xfrm>
          <a:prstGeom prst="rect">
            <a:avLst/>
          </a:prstGeom>
        </p:spPr>
        <p:txBody>
          <a:bodyPr vert="horz" wrap="square" lIns="0" tIns="0" rIns="0" bIns="0" rtlCol="0">
            <a:spAutoFit/>
          </a:bodyPr>
          <a:lstStyle/>
          <a:p>
            <a:pPr marL="12700">
              <a:lnSpc>
                <a:spcPct val="100000"/>
              </a:lnSpc>
            </a:pPr>
            <a:r>
              <a:rPr sz="1600" i="1" dirty="0">
                <a:latin typeface="Arial"/>
                <a:cs typeface="Arial"/>
              </a:rPr>
              <a:t>Percentage point differences</a:t>
            </a:r>
            <a:endParaRPr sz="1600">
              <a:latin typeface="Arial"/>
              <a:cs typeface="Arial"/>
            </a:endParaRPr>
          </a:p>
        </p:txBody>
      </p:sp>
      <p:sp>
        <p:nvSpPr>
          <p:cNvPr id="9" name="object 9"/>
          <p:cNvSpPr txBox="1"/>
          <p:nvPr/>
        </p:nvSpPr>
        <p:spPr>
          <a:xfrm>
            <a:off x="382041" y="1460982"/>
            <a:ext cx="8722360" cy="228600"/>
          </a:xfrm>
          <a:prstGeom prst="rect">
            <a:avLst/>
          </a:prstGeom>
        </p:spPr>
        <p:txBody>
          <a:bodyPr vert="horz" wrap="square" lIns="0" tIns="0" rIns="0" bIns="0" rtlCol="0">
            <a:spAutoFit/>
          </a:bodyPr>
          <a:lstStyle/>
          <a:p>
            <a:pPr marL="12700">
              <a:lnSpc>
                <a:spcPct val="100000"/>
              </a:lnSpc>
            </a:pPr>
            <a:r>
              <a:rPr sz="1600" dirty="0">
                <a:latin typeface="Arial"/>
                <a:cs typeface="Arial"/>
              </a:rPr>
              <a:t>These results are from questions that ask all survey respondents to provide an agreement rating.</a:t>
            </a:r>
            <a:endParaRPr sz="1600">
              <a:latin typeface="Arial"/>
              <a:cs typeface="Arial"/>
            </a:endParaRPr>
          </a:p>
        </p:txBody>
      </p:sp>
      <p:sp>
        <p:nvSpPr>
          <p:cNvPr id="10" name="object 10"/>
          <p:cNvSpPr txBox="1"/>
          <p:nvPr/>
        </p:nvSpPr>
        <p:spPr>
          <a:xfrm>
            <a:off x="382041" y="4185894"/>
            <a:ext cx="4170679" cy="1938655"/>
          </a:xfrm>
          <a:prstGeom prst="rect">
            <a:avLst/>
          </a:prstGeom>
        </p:spPr>
        <p:txBody>
          <a:bodyPr vert="horz" wrap="square" lIns="0" tIns="0" rIns="0" bIns="0" rtlCol="0">
            <a:spAutoFit/>
          </a:bodyPr>
          <a:lstStyle/>
          <a:p>
            <a:pPr marL="12700" marR="411480">
              <a:lnSpc>
                <a:spcPts val="1789"/>
              </a:lnSpc>
            </a:pPr>
            <a:r>
              <a:rPr sz="1600" dirty="0">
                <a:latin typeface="Arial"/>
                <a:cs typeface="Arial"/>
              </a:rPr>
              <a:t>There is a positive culture within my organisation in relation to employees who identify as LGBTI (lesbian, gay, bisexual,</a:t>
            </a:r>
            <a:endParaRPr sz="1600">
              <a:latin typeface="Arial"/>
              <a:cs typeface="Arial"/>
            </a:endParaRPr>
          </a:p>
          <a:p>
            <a:pPr marL="12700" marR="5080">
              <a:lnSpc>
                <a:spcPts val="1789"/>
              </a:lnSpc>
              <a:spcBef>
                <a:spcPts val="475"/>
              </a:spcBef>
            </a:pPr>
            <a:r>
              <a:rPr sz="1600" dirty="0">
                <a:latin typeface="Arial"/>
                <a:cs typeface="Arial"/>
              </a:rPr>
              <a:t>This health service does a good job of training new and existing staff</a:t>
            </a:r>
            <a:endParaRPr sz="1600">
              <a:latin typeface="Arial"/>
              <a:cs typeface="Arial"/>
            </a:endParaRPr>
          </a:p>
          <a:p>
            <a:pPr>
              <a:lnSpc>
                <a:spcPct val="100000"/>
              </a:lnSpc>
              <a:spcBef>
                <a:spcPts val="21"/>
              </a:spcBef>
            </a:pPr>
            <a:endParaRPr sz="1950">
              <a:latin typeface="Times New Roman"/>
              <a:cs typeface="Times New Roman"/>
            </a:endParaRPr>
          </a:p>
          <a:p>
            <a:pPr marL="12700" marR="186055">
              <a:lnSpc>
                <a:spcPts val="1789"/>
              </a:lnSpc>
            </a:pPr>
            <a:r>
              <a:rPr sz="1600" dirty="0">
                <a:latin typeface="Arial"/>
                <a:cs typeface="Arial"/>
              </a:rPr>
              <a:t>I would recommend a friend or relative to be treated as a patient here</a:t>
            </a:r>
            <a:endParaRPr sz="1600">
              <a:latin typeface="Arial"/>
              <a:cs typeface="Arial"/>
            </a:endParaRPr>
          </a:p>
        </p:txBody>
      </p:sp>
      <p:sp>
        <p:nvSpPr>
          <p:cNvPr id="11" name="object 11"/>
          <p:cNvSpPr txBox="1">
            <a:spLocks noGrp="1"/>
          </p:cNvSpPr>
          <p:nvPr>
            <p:ph type="title"/>
          </p:nvPr>
        </p:nvSpPr>
        <p:spPr>
          <a:prstGeom prst="rect">
            <a:avLst/>
          </a:prstGeom>
        </p:spPr>
        <p:txBody>
          <a:bodyPr vert="horz" wrap="square" lIns="0" tIns="0" rIns="0" bIns="0" rtlCol="0">
            <a:spAutoFit/>
          </a:bodyPr>
          <a:lstStyle/>
          <a:p>
            <a:pPr marL="12700">
              <a:lnSpc>
                <a:spcPts val="3735"/>
              </a:lnSpc>
            </a:pPr>
            <a:r>
              <a:rPr spc="-5" dirty="0"/>
              <a:t>3</a:t>
            </a:r>
            <a:r>
              <a:rPr dirty="0"/>
              <a:t>. </a:t>
            </a:r>
            <a:r>
              <a:rPr spc="-5" dirty="0"/>
              <a:t>Questio</a:t>
            </a:r>
            <a:r>
              <a:rPr dirty="0"/>
              <a:t>n</a:t>
            </a:r>
            <a:r>
              <a:rPr spc="-10" dirty="0"/>
              <a:t> </a:t>
            </a:r>
            <a:r>
              <a:rPr spc="-5" dirty="0"/>
              <a:t>benchmarks</a:t>
            </a:r>
          </a:p>
          <a:p>
            <a:pPr marL="12700">
              <a:lnSpc>
                <a:spcPts val="3735"/>
              </a:lnSpc>
            </a:pPr>
            <a:r>
              <a:rPr b="0" spc="-10" dirty="0">
                <a:latin typeface="Arial Narrow"/>
                <a:cs typeface="Arial Narrow"/>
              </a:rPr>
              <a:t>Highes</a:t>
            </a:r>
            <a:r>
              <a:rPr b="0" dirty="0">
                <a:latin typeface="Arial Narrow"/>
                <a:cs typeface="Arial Narrow"/>
              </a:rPr>
              <a:t>t</a:t>
            </a:r>
            <a:r>
              <a:rPr b="0" spc="25" dirty="0">
                <a:latin typeface="Arial Narrow"/>
                <a:cs typeface="Arial Narrow"/>
              </a:rPr>
              <a:t> </a:t>
            </a:r>
            <a:r>
              <a:rPr b="0" spc="-5" dirty="0">
                <a:latin typeface="Arial Narrow"/>
                <a:cs typeface="Arial Narrow"/>
              </a:rPr>
              <a:t>scorin</a:t>
            </a:r>
            <a:r>
              <a:rPr b="0" dirty="0">
                <a:latin typeface="Arial Narrow"/>
                <a:cs typeface="Arial Narrow"/>
              </a:rPr>
              <a:t>g </a:t>
            </a:r>
            <a:r>
              <a:rPr b="0" spc="-5" dirty="0">
                <a:latin typeface="Arial Narrow"/>
                <a:cs typeface="Arial Narrow"/>
              </a:rPr>
              <a:t>question</a:t>
            </a:r>
            <a:r>
              <a:rPr b="0" dirty="0">
                <a:latin typeface="Arial Narrow"/>
                <a:cs typeface="Arial Narrow"/>
              </a:rPr>
              <a:t>s </a:t>
            </a:r>
            <a:r>
              <a:rPr b="0" spc="-10" dirty="0">
                <a:latin typeface="Arial Narrow"/>
                <a:cs typeface="Arial Narrow"/>
              </a:rPr>
              <a:t>relativ</a:t>
            </a:r>
            <a:r>
              <a:rPr b="0" dirty="0">
                <a:latin typeface="Arial Narrow"/>
                <a:cs typeface="Arial Narrow"/>
              </a:rPr>
              <a:t>e</a:t>
            </a:r>
            <a:r>
              <a:rPr b="0" spc="35" dirty="0">
                <a:latin typeface="Arial Narrow"/>
                <a:cs typeface="Arial Narrow"/>
              </a:rPr>
              <a:t> </a:t>
            </a:r>
            <a:r>
              <a:rPr b="0" spc="-5" dirty="0">
                <a:latin typeface="Arial Narrow"/>
                <a:cs typeface="Arial Narrow"/>
              </a:rPr>
              <a:t>t</a:t>
            </a:r>
            <a:r>
              <a:rPr b="0" dirty="0">
                <a:latin typeface="Arial Narrow"/>
                <a:cs typeface="Arial Narrow"/>
              </a:rPr>
              <a:t>o </a:t>
            </a:r>
            <a:r>
              <a:rPr b="0" spc="-5" dirty="0">
                <a:latin typeface="Arial Narrow"/>
                <a:cs typeface="Arial Narrow"/>
              </a:rPr>
              <a:t>comparato</a:t>
            </a:r>
            <a:r>
              <a:rPr b="0" dirty="0">
                <a:latin typeface="Arial Narrow"/>
                <a:cs typeface="Arial Narrow"/>
              </a:rPr>
              <a:t>r </a:t>
            </a:r>
            <a:r>
              <a:rPr b="0" spc="-5" dirty="0">
                <a:latin typeface="Arial Narrow"/>
                <a:cs typeface="Arial Narrow"/>
              </a:rPr>
              <a:t>group</a:t>
            </a:r>
          </a:p>
        </p:txBody>
      </p:sp>
      <p:sp>
        <p:nvSpPr>
          <p:cNvPr id="12" name="object 12"/>
          <p:cNvSpPr/>
          <p:nvPr/>
        </p:nvSpPr>
        <p:spPr>
          <a:xfrm>
            <a:off x="371081" y="1378305"/>
            <a:ext cx="9728200" cy="0"/>
          </a:xfrm>
          <a:custGeom>
            <a:avLst/>
            <a:gdLst/>
            <a:ahLst/>
            <a:cxnLst/>
            <a:rect l="l" t="t" r="r" b="b"/>
            <a:pathLst>
              <a:path w="9728200">
                <a:moveTo>
                  <a:pt x="0" y="0"/>
                </a:moveTo>
                <a:lnTo>
                  <a:pt x="9727742" y="0"/>
                </a:lnTo>
              </a:path>
            </a:pathLst>
          </a:custGeom>
          <a:ln w="38100">
            <a:solidFill>
              <a:srgbClr val="00945E"/>
            </a:solidFill>
          </a:ln>
        </p:spPr>
        <p:txBody>
          <a:bodyPr wrap="square" lIns="0" tIns="0" rIns="0" bIns="0" rtlCol="0"/>
          <a:lstStyle/>
          <a:p>
            <a:endParaRPr/>
          </a:p>
        </p:txBody>
      </p:sp>
      <p:sp>
        <p:nvSpPr>
          <p:cNvPr id="13" name="object 13"/>
          <p:cNvSpPr txBox="1"/>
          <p:nvPr/>
        </p:nvSpPr>
        <p:spPr>
          <a:xfrm>
            <a:off x="9724478" y="411187"/>
            <a:ext cx="477520" cy="431800"/>
          </a:xfrm>
          <a:prstGeom prst="rect">
            <a:avLst/>
          </a:prstGeom>
        </p:spPr>
        <p:txBody>
          <a:bodyPr vert="horz" wrap="square" lIns="0" tIns="0" rIns="0" bIns="0" rtlCol="0">
            <a:spAutoFit/>
          </a:bodyPr>
          <a:lstStyle/>
          <a:p>
            <a:pPr marL="12700">
              <a:lnSpc>
                <a:spcPct val="100000"/>
              </a:lnSpc>
            </a:pPr>
            <a:r>
              <a:rPr sz="3200" dirty="0">
                <a:solidFill>
                  <a:srgbClr val="00945E"/>
                </a:solidFill>
                <a:latin typeface="Arial"/>
                <a:cs typeface="Arial"/>
              </a:rPr>
              <a:t>15</a:t>
            </a:r>
            <a:endParaRPr sz="3200">
              <a:latin typeface="Arial"/>
              <a:cs typeface="Arial"/>
            </a:endParaRPr>
          </a:p>
        </p:txBody>
      </p:sp>
      <p:sp>
        <p:nvSpPr>
          <p:cNvPr id="14" name="object 14"/>
          <p:cNvSpPr/>
          <p:nvPr/>
        </p:nvSpPr>
        <p:spPr>
          <a:xfrm>
            <a:off x="8456942" y="6659968"/>
            <a:ext cx="1438122" cy="540004"/>
          </a:xfrm>
          <a:prstGeom prst="rect">
            <a:avLst/>
          </a:prstGeom>
          <a:blipFill>
            <a:blip r:embed="rId6" cstate="print"/>
            <a:stretch>
              <a:fillRect/>
            </a:stretch>
          </a:blipFill>
        </p:spPr>
        <p:txBody>
          <a:bodyPr wrap="square" lIns="0" tIns="0" rIns="0" bIns="0" rtlCol="0"/>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719650" y="2602445"/>
            <a:ext cx="1689125" cy="3959999"/>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8355431" y="2602445"/>
            <a:ext cx="1908200" cy="3959999"/>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6459575" y="2615145"/>
            <a:ext cx="1765325" cy="3959999"/>
          </a:xfrm>
          <a:prstGeom prst="rect">
            <a:avLst/>
          </a:prstGeom>
          <a:blipFill>
            <a:blip r:embed="rId5" cstate="print"/>
            <a:stretch>
              <a:fillRect/>
            </a:stretch>
          </a:blipFill>
        </p:spPr>
        <p:txBody>
          <a:bodyPr wrap="square" lIns="0" tIns="0" rIns="0" bIns="0" rtlCol="0"/>
          <a:lstStyle/>
          <a:p>
            <a:endParaRPr/>
          </a:p>
        </p:txBody>
      </p:sp>
      <p:sp>
        <p:nvSpPr>
          <p:cNvPr id="5" name="object 5"/>
          <p:cNvSpPr txBox="1"/>
          <p:nvPr/>
        </p:nvSpPr>
        <p:spPr>
          <a:xfrm>
            <a:off x="372897" y="1769135"/>
            <a:ext cx="5972175" cy="3613785"/>
          </a:xfrm>
          <a:prstGeom prst="rect">
            <a:avLst/>
          </a:prstGeom>
        </p:spPr>
        <p:txBody>
          <a:bodyPr vert="horz" wrap="square" lIns="0" tIns="0" rIns="0" bIns="0" rtlCol="0">
            <a:spAutoFit/>
          </a:bodyPr>
          <a:lstStyle/>
          <a:p>
            <a:pPr marL="12700">
              <a:lnSpc>
                <a:spcPct val="100000"/>
              </a:lnSpc>
              <a:tabLst>
                <a:tab pos="3880485" algn="l"/>
              </a:tabLst>
            </a:pPr>
            <a:r>
              <a:rPr sz="1600" b="1" dirty="0">
                <a:latin typeface="Arial"/>
                <a:cs typeface="Arial"/>
              </a:rPr>
              <a:t>Question	Your results</a:t>
            </a:r>
            <a:endParaRPr sz="1600">
              <a:latin typeface="Arial"/>
              <a:cs typeface="Arial"/>
            </a:endParaRPr>
          </a:p>
          <a:p>
            <a:pPr>
              <a:lnSpc>
                <a:spcPct val="100000"/>
              </a:lnSpc>
              <a:spcBef>
                <a:spcPts val="35"/>
              </a:spcBef>
            </a:pPr>
            <a:endParaRPr sz="2000">
              <a:latin typeface="Times New Roman"/>
              <a:cs typeface="Times New Roman"/>
            </a:endParaRPr>
          </a:p>
          <a:p>
            <a:pPr marL="12700" indent="3178810">
              <a:lnSpc>
                <a:spcPct val="100000"/>
              </a:lnSpc>
            </a:pPr>
            <a:r>
              <a:rPr sz="1600" i="1" dirty="0">
                <a:latin typeface="Arial"/>
                <a:cs typeface="Arial"/>
              </a:rPr>
              <a:t>Average positive agreement %</a:t>
            </a:r>
            <a:endParaRPr sz="1600">
              <a:latin typeface="Arial"/>
              <a:cs typeface="Arial"/>
            </a:endParaRPr>
          </a:p>
          <a:p>
            <a:pPr marL="12700" marR="1817370">
              <a:lnSpc>
                <a:spcPts val="1789"/>
              </a:lnSpc>
              <a:spcBef>
                <a:spcPts val="1340"/>
              </a:spcBef>
            </a:pPr>
            <a:r>
              <a:rPr sz="1600" dirty="0">
                <a:latin typeface="Arial"/>
                <a:cs typeface="Arial"/>
              </a:rPr>
              <a:t>Information about workplace psychological wellbeing is always brought to my attention by my immediate supervisor</a:t>
            </a:r>
            <a:endParaRPr sz="1600">
              <a:latin typeface="Arial"/>
              <a:cs typeface="Arial"/>
            </a:endParaRPr>
          </a:p>
          <a:p>
            <a:pPr marL="12700" marR="1772920">
              <a:lnSpc>
                <a:spcPts val="1789"/>
              </a:lnSpc>
              <a:spcBef>
                <a:spcPts val="475"/>
              </a:spcBef>
            </a:pPr>
            <a:r>
              <a:rPr sz="1600" dirty="0">
                <a:latin typeface="Arial"/>
                <a:cs typeface="Arial"/>
              </a:rPr>
              <a:t>In my workplace, there is good communication about psychological safety issues that affect me</a:t>
            </a:r>
            <a:endParaRPr sz="1600">
              <a:latin typeface="Arial"/>
              <a:cs typeface="Arial"/>
            </a:endParaRPr>
          </a:p>
          <a:p>
            <a:pPr marL="12700" marR="1715770">
              <a:lnSpc>
                <a:spcPts val="1789"/>
              </a:lnSpc>
              <a:spcBef>
                <a:spcPts val="475"/>
              </a:spcBef>
            </a:pPr>
            <a:r>
              <a:rPr sz="1600" dirty="0">
                <a:latin typeface="Arial"/>
                <a:cs typeface="Arial"/>
              </a:rPr>
              <a:t>In my organisation, employees are encouraged to become involved in psychological health matters</a:t>
            </a:r>
            <a:endParaRPr sz="1600">
              <a:latin typeface="Arial"/>
              <a:cs typeface="Arial"/>
            </a:endParaRPr>
          </a:p>
          <a:p>
            <a:pPr marL="12700" marR="2607945">
              <a:lnSpc>
                <a:spcPts val="1789"/>
              </a:lnSpc>
              <a:spcBef>
                <a:spcPts val="475"/>
              </a:spcBef>
            </a:pPr>
            <a:r>
              <a:rPr sz="1600" dirty="0">
                <a:latin typeface="Arial"/>
                <a:cs typeface="Arial"/>
              </a:rPr>
              <a:t>I receive adequate recognition for my contributions and accomplishments</a:t>
            </a:r>
            <a:endParaRPr sz="1600">
              <a:latin typeface="Arial"/>
              <a:cs typeface="Arial"/>
            </a:endParaRPr>
          </a:p>
        </p:txBody>
      </p:sp>
      <p:sp>
        <p:nvSpPr>
          <p:cNvPr id="6" name="object 6"/>
          <p:cNvSpPr txBox="1"/>
          <p:nvPr/>
        </p:nvSpPr>
        <p:spPr>
          <a:xfrm>
            <a:off x="6389661" y="1769135"/>
            <a:ext cx="1775460" cy="455930"/>
          </a:xfrm>
          <a:prstGeom prst="rect">
            <a:avLst/>
          </a:prstGeom>
        </p:spPr>
        <p:txBody>
          <a:bodyPr vert="horz" wrap="square" lIns="0" tIns="0" rIns="0" bIns="0" rtlCol="0">
            <a:spAutoFit/>
          </a:bodyPr>
          <a:lstStyle/>
          <a:p>
            <a:pPr marL="12700" marR="5080">
              <a:lnSpc>
                <a:spcPts val="1789"/>
              </a:lnSpc>
            </a:pPr>
            <a:r>
              <a:rPr sz="1600" b="1" dirty="0">
                <a:latin typeface="Arial"/>
                <a:cs typeface="Arial"/>
              </a:rPr>
              <a:t>Variance from comparator group</a:t>
            </a:r>
            <a:endParaRPr sz="1600">
              <a:latin typeface="Arial"/>
              <a:cs typeface="Arial"/>
            </a:endParaRPr>
          </a:p>
        </p:txBody>
      </p:sp>
      <p:sp>
        <p:nvSpPr>
          <p:cNvPr id="7" name="object 7"/>
          <p:cNvSpPr txBox="1"/>
          <p:nvPr/>
        </p:nvSpPr>
        <p:spPr>
          <a:xfrm>
            <a:off x="8343937" y="1737233"/>
            <a:ext cx="1927860" cy="504825"/>
          </a:xfrm>
          <a:prstGeom prst="rect">
            <a:avLst/>
          </a:prstGeom>
          <a:solidFill>
            <a:srgbClr val="68B393"/>
          </a:solidFill>
        </p:spPr>
        <p:txBody>
          <a:bodyPr vert="horz" wrap="square" lIns="0" tIns="0" rIns="0" bIns="0" rtlCol="0">
            <a:spAutoFit/>
          </a:bodyPr>
          <a:lstStyle/>
          <a:p>
            <a:pPr marL="24765" marR="42545">
              <a:lnSpc>
                <a:spcPts val="1789"/>
              </a:lnSpc>
            </a:pPr>
            <a:r>
              <a:rPr sz="1600" b="1" dirty="0">
                <a:latin typeface="Arial"/>
                <a:cs typeface="Arial"/>
              </a:rPr>
              <a:t>Variance from your 2017</a:t>
            </a:r>
            <a:r>
              <a:rPr sz="1600" b="1" spc="-5" dirty="0">
                <a:latin typeface="Arial"/>
                <a:cs typeface="Arial"/>
              </a:rPr>
              <a:t> </a:t>
            </a:r>
            <a:r>
              <a:rPr sz="1600" b="1" dirty="0">
                <a:latin typeface="Arial"/>
                <a:cs typeface="Arial"/>
              </a:rPr>
              <a:t>survey</a:t>
            </a:r>
            <a:endParaRPr sz="1600">
              <a:latin typeface="Arial"/>
              <a:cs typeface="Arial"/>
            </a:endParaRPr>
          </a:p>
        </p:txBody>
      </p:sp>
      <p:sp>
        <p:nvSpPr>
          <p:cNvPr id="8" name="object 8"/>
          <p:cNvSpPr txBox="1"/>
          <p:nvPr/>
        </p:nvSpPr>
        <p:spPr>
          <a:xfrm>
            <a:off x="6501219" y="2309545"/>
            <a:ext cx="2612390" cy="228600"/>
          </a:xfrm>
          <a:prstGeom prst="rect">
            <a:avLst/>
          </a:prstGeom>
        </p:spPr>
        <p:txBody>
          <a:bodyPr vert="horz" wrap="square" lIns="0" tIns="0" rIns="0" bIns="0" rtlCol="0">
            <a:spAutoFit/>
          </a:bodyPr>
          <a:lstStyle/>
          <a:p>
            <a:pPr marL="12700">
              <a:lnSpc>
                <a:spcPct val="100000"/>
              </a:lnSpc>
            </a:pPr>
            <a:r>
              <a:rPr sz="1600" i="1" dirty="0">
                <a:latin typeface="Arial"/>
                <a:cs typeface="Arial"/>
              </a:rPr>
              <a:t>Percentage point differences</a:t>
            </a:r>
            <a:endParaRPr sz="1600">
              <a:latin typeface="Arial"/>
              <a:cs typeface="Arial"/>
            </a:endParaRPr>
          </a:p>
        </p:txBody>
      </p:sp>
      <p:sp>
        <p:nvSpPr>
          <p:cNvPr id="9" name="object 9"/>
          <p:cNvSpPr txBox="1"/>
          <p:nvPr/>
        </p:nvSpPr>
        <p:spPr>
          <a:xfrm>
            <a:off x="372897" y="1460982"/>
            <a:ext cx="8722360" cy="228600"/>
          </a:xfrm>
          <a:prstGeom prst="rect">
            <a:avLst/>
          </a:prstGeom>
        </p:spPr>
        <p:txBody>
          <a:bodyPr vert="horz" wrap="square" lIns="0" tIns="0" rIns="0" bIns="0" rtlCol="0">
            <a:spAutoFit/>
          </a:bodyPr>
          <a:lstStyle/>
          <a:p>
            <a:pPr marL="12700">
              <a:lnSpc>
                <a:spcPct val="100000"/>
              </a:lnSpc>
            </a:pPr>
            <a:r>
              <a:rPr sz="1600" dirty="0">
                <a:latin typeface="Arial"/>
                <a:cs typeface="Arial"/>
              </a:rPr>
              <a:t>These results are from questions that ask all survey respondents to provide an agreement rating.</a:t>
            </a:r>
            <a:endParaRPr sz="1600">
              <a:latin typeface="Arial"/>
              <a:cs typeface="Arial"/>
            </a:endParaRPr>
          </a:p>
        </p:txBody>
      </p:sp>
      <p:sp>
        <p:nvSpPr>
          <p:cNvPr id="10" name="object 10"/>
          <p:cNvSpPr txBox="1"/>
          <p:nvPr/>
        </p:nvSpPr>
        <p:spPr>
          <a:xfrm>
            <a:off x="372897" y="5669050"/>
            <a:ext cx="3729990" cy="682625"/>
          </a:xfrm>
          <a:prstGeom prst="rect">
            <a:avLst/>
          </a:prstGeom>
        </p:spPr>
        <p:txBody>
          <a:bodyPr vert="horz" wrap="square" lIns="0" tIns="0" rIns="0" bIns="0" rtlCol="0">
            <a:spAutoFit/>
          </a:bodyPr>
          <a:lstStyle/>
          <a:p>
            <a:pPr marL="12700" marR="5080">
              <a:lnSpc>
                <a:spcPts val="1789"/>
              </a:lnSpc>
            </a:pPr>
            <a:r>
              <a:rPr sz="1600" dirty="0">
                <a:latin typeface="Arial"/>
                <a:cs typeface="Arial"/>
              </a:rPr>
              <a:t>Senior managers show support for stress prevention through involvement and commitment</a:t>
            </a:r>
            <a:endParaRPr sz="1600">
              <a:latin typeface="Arial"/>
              <a:cs typeface="Arial"/>
            </a:endParaRPr>
          </a:p>
        </p:txBody>
      </p:sp>
      <p:sp>
        <p:nvSpPr>
          <p:cNvPr id="11" name="object 11"/>
          <p:cNvSpPr txBox="1">
            <a:spLocks noGrp="1"/>
          </p:cNvSpPr>
          <p:nvPr>
            <p:ph type="title"/>
          </p:nvPr>
        </p:nvSpPr>
        <p:spPr>
          <a:prstGeom prst="rect">
            <a:avLst/>
          </a:prstGeom>
        </p:spPr>
        <p:txBody>
          <a:bodyPr vert="horz" wrap="square" lIns="0" tIns="0" rIns="0" bIns="0" rtlCol="0">
            <a:spAutoFit/>
          </a:bodyPr>
          <a:lstStyle/>
          <a:p>
            <a:pPr marL="3175">
              <a:lnSpc>
                <a:spcPts val="3735"/>
              </a:lnSpc>
            </a:pPr>
            <a:r>
              <a:rPr spc="-5" dirty="0"/>
              <a:t>3</a:t>
            </a:r>
            <a:r>
              <a:rPr dirty="0"/>
              <a:t>. </a:t>
            </a:r>
            <a:r>
              <a:rPr spc="-5" dirty="0"/>
              <a:t>Questio</a:t>
            </a:r>
            <a:r>
              <a:rPr dirty="0"/>
              <a:t>n</a:t>
            </a:r>
            <a:r>
              <a:rPr spc="-10" dirty="0"/>
              <a:t> </a:t>
            </a:r>
            <a:r>
              <a:rPr spc="-5" dirty="0"/>
              <a:t>benchmarks</a:t>
            </a:r>
          </a:p>
          <a:p>
            <a:pPr marL="3175">
              <a:lnSpc>
                <a:spcPts val="3735"/>
              </a:lnSpc>
            </a:pPr>
            <a:r>
              <a:rPr b="0" spc="-5" dirty="0">
                <a:latin typeface="Arial Narrow"/>
                <a:cs typeface="Arial Narrow"/>
              </a:rPr>
              <a:t>Question</a:t>
            </a:r>
            <a:r>
              <a:rPr b="0" dirty="0">
                <a:latin typeface="Arial Narrow"/>
                <a:cs typeface="Arial Narrow"/>
              </a:rPr>
              <a:t>s</a:t>
            </a:r>
            <a:r>
              <a:rPr b="0" spc="5" dirty="0">
                <a:latin typeface="Arial Narrow"/>
                <a:cs typeface="Arial Narrow"/>
              </a:rPr>
              <a:t> </a:t>
            </a:r>
            <a:r>
              <a:rPr b="0" spc="-10" dirty="0">
                <a:latin typeface="Arial Narrow"/>
                <a:cs typeface="Arial Narrow"/>
              </a:rPr>
              <a:t>wit</a:t>
            </a:r>
            <a:r>
              <a:rPr b="0" dirty="0">
                <a:latin typeface="Arial Narrow"/>
                <a:cs typeface="Arial Narrow"/>
              </a:rPr>
              <a:t>h</a:t>
            </a:r>
            <a:r>
              <a:rPr b="0" spc="10" dirty="0">
                <a:latin typeface="Arial Narrow"/>
                <a:cs typeface="Arial Narrow"/>
              </a:rPr>
              <a:t> </a:t>
            </a:r>
            <a:r>
              <a:rPr b="0" spc="-5" dirty="0">
                <a:latin typeface="Arial Narrow"/>
                <a:cs typeface="Arial Narrow"/>
              </a:rPr>
              <a:t>th</a:t>
            </a:r>
            <a:r>
              <a:rPr b="0" dirty="0">
                <a:latin typeface="Arial Narrow"/>
                <a:cs typeface="Arial Narrow"/>
              </a:rPr>
              <a:t>e </a:t>
            </a:r>
            <a:r>
              <a:rPr b="0" spc="-5" dirty="0">
                <a:latin typeface="Arial Narrow"/>
                <a:cs typeface="Arial Narrow"/>
              </a:rPr>
              <a:t>mos</a:t>
            </a:r>
            <a:r>
              <a:rPr b="0" dirty="0">
                <a:latin typeface="Arial Narrow"/>
                <a:cs typeface="Arial Narrow"/>
              </a:rPr>
              <a:t>t </a:t>
            </a:r>
            <a:r>
              <a:rPr b="0" spc="-5" dirty="0">
                <a:latin typeface="Arial Narrow"/>
                <a:cs typeface="Arial Narrow"/>
              </a:rPr>
              <a:t>improvemen</a:t>
            </a:r>
            <a:r>
              <a:rPr b="0" dirty="0">
                <a:latin typeface="Arial Narrow"/>
                <a:cs typeface="Arial Narrow"/>
              </a:rPr>
              <a:t>t </a:t>
            </a:r>
            <a:r>
              <a:rPr b="0" spc="-5" dirty="0">
                <a:latin typeface="Arial Narrow"/>
                <a:cs typeface="Arial Narrow"/>
              </a:rPr>
              <a:t>o</a:t>
            </a:r>
            <a:r>
              <a:rPr b="0" dirty="0">
                <a:latin typeface="Arial Narrow"/>
                <a:cs typeface="Arial Narrow"/>
              </a:rPr>
              <a:t>n</a:t>
            </a:r>
            <a:r>
              <a:rPr b="0" spc="10" dirty="0">
                <a:latin typeface="Arial Narrow"/>
                <a:cs typeface="Arial Narrow"/>
              </a:rPr>
              <a:t> </a:t>
            </a:r>
            <a:r>
              <a:rPr b="0" spc="-5" dirty="0">
                <a:latin typeface="Arial Narrow"/>
                <a:cs typeface="Arial Narrow"/>
              </a:rPr>
              <a:t>2017</a:t>
            </a:r>
          </a:p>
        </p:txBody>
      </p:sp>
      <p:sp>
        <p:nvSpPr>
          <p:cNvPr id="12" name="object 12"/>
          <p:cNvSpPr/>
          <p:nvPr/>
        </p:nvSpPr>
        <p:spPr>
          <a:xfrm>
            <a:off x="361581" y="1378305"/>
            <a:ext cx="9728200" cy="0"/>
          </a:xfrm>
          <a:custGeom>
            <a:avLst/>
            <a:gdLst/>
            <a:ahLst/>
            <a:cxnLst/>
            <a:rect l="l" t="t" r="r" b="b"/>
            <a:pathLst>
              <a:path w="9728200">
                <a:moveTo>
                  <a:pt x="0" y="0"/>
                </a:moveTo>
                <a:lnTo>
                  <a:pt x="9727742" y="0"/>
                </a:lnTo>
              </a:path>
            </a:pathLst>
          </a:custGeom>
          <a:ln w="38100">
            <a:solidFill>
              <a:srgbClr val="00945E"/>
            </a:solidFill>
          </a:ln>
        </p:spPr>
        <p:txBody>
          <a:bodyPr wrap="square" lIns="0" tIns="0" rIns="0" bIns="0" rtlCol="0"/>
          <a:lstStyle/>
          <a:p>
            <a:endParaRPr/>
          </a:p>
        </p:txBody>
      </p:sp>
      <p:sp>
        <p:nvSpPr>
          <p:cNvPr id="13" name="object 13"/>
          <p:cNvSpPr txBox="1"/>
          <p:nvPr/>
        </p:nvSpPr>
        <p:spPr>
          <a:xfrm>
            <a:off x="9714420" y="411187"/>
            <a:ext cx="477520" cy="431800"/>
          </a:xfrm>
          <a:prstGeom prst="rect">
            <a:avLst/>
          </a:prstGeom>
        </p:spPr>
        <p:txBody>
          <a:bodyPr vert="horz" wrap="square" lIns="0" tIns="0" rIns="0" bIns="0" rtlCol="0">
            <a:spAutoFit/>
          </a:bodyPr>
          <a:lstStyle/>
          <a:p>
            <a:pPr marL="12700">
              <a:lnSpc>
                <a:spcPct val="100000"/>
              </a:lnSpc>
            </a:pPr>
            <a:r>
              <a:rPr sz="3200" dirty="0">
                <a:solidFill>
                  <a:srgbClr val="00945E"/>
                </a:solidFill>
                <a:latin typeface="Arial"/>
                <a:cs typeface="Arial"/>
              </a:rPr>
              <a:t>16</a:t>
            </a:r>
            <a:endParaRPr sz="3200">
              <a:latin typeface="Arial"/>
              <a:cs typeface="Arial"/>
            </a:endParaRPr>
          </a:p>
        </p:txBody>
      </p:sp>
      <p:sp>
        <p:nvSpPr>
          <p:cNvPr id="14" name="object 14"/>
          <p:cNvSpPr/>
          <p:nvPr/>
        </p:nvSpPr>
        <p:spPr>
          <a:xfrm>
            <a:off x="8456942" y="6659968"/>
            <a:ext cx="1438122" cy="540004"/>
          </a:xfrm>
          <a:prstGeom prst="rect">
            <a:avLst/>
          </a:prstGeom>
          <a:blipFill>
            <a:blip r:embed="rId6" cstate="print"/>
            <a:stretch>
              <a:fillRect/>
            </a:stretch>
          </a:blipFill>
        </p:spPr>
        <p:txBody>
          <a:bodyPr wrap="square" lIns="0" tIns="0" rIns="0" bIns="0" rtlCol="0"/>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729136" y="2602445"/>
            <a:ext cx="1689125" cy="3959999"/>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8355431" y="2602445"/>
            <a:ext cx="1908200" cy="3959999"/>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6472275" y="2602445"/>
            <a:ext cx="1765325" cy="3959999"/>
          </a:xfrm>
          <a:prstGeom prst="rect">
            <a:avLst/>
          </a:prstGeom>
          <a:blipFill>
            <a:blip r:embed="rId5" cstate="print"/>
            <a:stretch>
              <a:fillRect/>
            </a:stretch>
          </a:blipFill>
        </p:spPr>
        <p:txBody>
          <a:bodyPr wrap="square" lIns="0" tIns="0" rIns="0" bIns="0" rtlCol="0"/>
          <a:lstStyle/>
          <a:p>
            <a:endParaRPr/>
          </a:p>
        </p:txBody>
      </p:sp>
      <p:sp>
        <p:nvSpPr>
          <p:cNvPr id="5" name="object 5"/>
          <p:cNvSpPr txBox="1"/>
          <p:nvPr/>
        </p:nvSpPr>
        <p:spPr>
          <a:xfrm>
            <a:off x="372897" y="1769135"/>
            <a:ext cx="906144" cy="228600"/>
          </a:xfrm>
          <a:prstGeom prst="rect">
            <a:avLst/>
          </a:prstGeom>
        </p:spPr>
        <p:txBody>
          <a:bodyPr vert="horz" wrap="square" lIns="0" tIns="0" rIns="0" bIns="0" rtlCol="0">
            <a:spAutoFit/>
          </a:bodyPr>
          <a:lstStyle/>
          <a:p>
            <a:pPr marL="12700">
              <a:lnSpc>
                <a:spcPct val="100000"/>
              </a:lnSpc>
            </a:pPr>
            <a:r>
              <a:rPr sz="1600" b="1" dirty="0">
                <a:latin typeface="Arial"/>
                <a:cs typeface="Arial"/>
              </a:rPr>
              <a:t>Question</a:t>
            </a:r>
            <a:endParaRPr sz="1600">
              <a:latin typeface="Arial"/>
              <a:cs typeface="Arial"/>
            </a:endParaRPr>
          </a:p>
        </p:txBody>
      </p:sp>
      <p:sp>
        <p:nvSpPr>
          <p:cNvPr id="6" name="object 6"/>
          <p:cNvSpPr txBox="1"/>
          <p:nvPr/>
        </p:nvSpPr>
        <p:spPr>
          <a:xfrm>
            <a:off x="4228210" y="1737233"/>
            <a:ext cx="1858645" cy="504190"/>
          </a:xfrm>
          <a:prstGeom prst="rect">
            <a:avLst/>
          </a:prstGeom>
          <a:solidFill>
            <a:srgbClr val="68B393"/>
          </a:solidFill>
        </p:spPr>
        <p:txBody>
          <a:bodyPr vert="horz" wrap="square" lIns="0" tIns="0" rIns="0" bIns="0" rtlCol="0">
            <a:spAutoFit/>
          </a:bodyPr>
          <a:lstStyle/>
          <a:p>
            <a:pPr algn="ctr">
              <a:lnSpc>
                <a:spcPts val="1885"/>
              </a:lnSpc>
            </a:pPr>
            <a:r>
              <a:rPr sz="1600" b="1" dirty="0">
                <a:latin typeface="Arial"/>
                <a:cs typeface="Arial"/>
              </a:rPr>
              <a:t>Your results</a:t>
            </a:r>
            <a:endParaRPr sz="1600">
              <a:latin typeface="Arial"/>
              <a:cs typeface="Arial"/>
            </a:endParaRPr>
          </a:p>
          <a:p>
            <a:pPr algn="ctr">
              <a:lnSpc>
                <a:spcPts val="1165"/>
              </a:lnSpc>
            </a:pPr>
            <a:r>
              <a:rPr sz="1000" b="1" dirty="0">
                <a:solidFill>
                  <a:srgbClr val="68B393"/>
                </a:solidFill>
                <a:latin typeface="Arial"/>
                <a:cs typeface="Arial"/>
              </a:rPr>
              <a:t>Some</a:t>
            </a:r>
            <a:endParaRPr sz="1000">
              <a:latin typeface="Arial"/>
              <a:cs typeface="Arial"/>
            </a:endParaRPr>
          </a:p>
        </p:txBody>
      </p:sp>
      <p:sp>
        <p:nvSpPr>
          <p:cNvPr id="7" name="object 7"/>
          <p:cNvSpPr txBox="1"/>
          <p:nvPr/>
        </p:nvSpPr>
        <p:spPr>
          <a:xfrm>
            <a:off x="6389661" y="1769135"/>
            <a:ext cx="1775460" cy="455930"/>
          </a:xfrm>
          <a:prstGeom prst="rect">
            <a:avLst/>
          </a:prstGeom>
        </p:spPr>
        <p:txBody>
          <a:bodyPr vert="horz" wrap="square" lIns="0" tIns="0" rIns="0" bIns="0" rtlCol="0">
            <a:spAutoFit/>
          </a:bodyPr>
          <a:lstStyle/>
          <a:p>
            <a:pPr marL="12700" marR="5080">
              <a:lnSpc>
                <a:spcPts val="1789"/>
              </a:lnSpc>
            </a:pPr>
            <a:r>
              <a:rPr sz="1600" b="1" dirty="0">
                <a:latin typeface="Arial"/>
                <a:cs typeface="Arial"/>
              </a:rPr>
              <a:t>Variance from comparator group</a:t>
            </a:r>
            <a:endParaRPr sz="1600">
              <a:latin typeface="Arial"/>
              <a:cs typeface="Arial"/>
            </a:endParaRPr>
          </a:p>
        </p:txBody>
      </p:sp>
      <p:sp>
        <p:nvSpPr>
          <p:cNvPr id="8" name="object 8"/>
          <p:cNvSpPr txBox="1"/>
          <p:nvPr/>
        </p:nvSpPr>
        <p:spPr>
          <a:xfrm>
            <a:off x="8356536" y="1769135"/>
            <a:ext cx="1877695" cy="455930"/>
          </a:xfrm>
          <a:prstGeom prst="rect">
            <a:avLst/>
          </a:prstGeom>
        </p:spPr>
        <p:txBody>
          <a:bodyPr vert="horz" wrap="square" lIns="0" tIns="0" rIns="0" bIns="0" rtlCol="0">
            <a:spAutoFit/>
          </a:bodyPr>
          <a:lstStyle/>
          <a:p>
            <a:pPr marL="12700" marR="5080">
              <a:lnSpc>
                <a:spcPts val="1789"/>
              </a:lnSpc>
            </a:pPr>
            <a:r>
              <a:rPr sz="1600" b="1" dirty="0">
                <a:latin typeface="Arial"/>
                <a:cs typeface="Arial"/>
              </a:rPr>
              <a:t>Variance from your 2017</a:t>
            </a:r>
            <a:r>
              <a:rPr sz="1600" b="1" spc="-5" dirty="0">
                <a:latin typeface="Arial"/>
                <a:cs typeface="Arial"/>
              </a:rPr>
              <a:t> </a:t>
            </a:r>
            <a:r>
              <a:rPr sz="1600" b="1" dirty="0">
                <a:latin typeface="Arial"/>
                <a:cs typeface="Arial"/>
              </a:rPr>
              <a:t>survey</a:t>
            </a:r>
            <a:endParaRPr sz="1600">
              <a:latin typeface="Arial"/>
              <a:cs typeface="Arial"/>
            </a:endParaRPr>
          </a:p>
        </p:txBody>
      </p:sp>
      <p:sp>
        <p:nvSpPr>
          <p:cNvPr id="9" name="object 9"/>
          <p:cNvSpPr txBox="1"/>
          <p:nvPr/>
        </p:nvSpPr>
        <p:spPr>
          <a:xfrm>
            <a:off x="372897" y="2309545"/>
            <a:ext cx="5972175" cy="3815079"/>
          </a:xfrm>
          <a:prstGeom prst="rect">
            <a:avLst/>
          </a:prstGeom>
        </p:spPr>
        <p:txBody>
          <a:bodyPr vert="horz" wrap="square" lIns="0" tIns="0" rIns="0" bIns="0" rtlCol="0">
            <a:spAutoFit/>
          </a:bodyPr>
          <a:lstStyle/>
          <a:p>
            <a:pPr marL="12700" indent="3178810">
              <a:lnSpc>
                <a:spcPct val="100000"/>
              </a:lnSpc>
            </a:pPr>
            <a:r>
              <a:rPr sz="1600" i="1" dirty="0">
                <a:latin typeface="Arial"/>
                <a:cs typeface="Arial"/>
              </a:rPr>
              <a:t>Average positive agreement %</a:t>
            </a:r>
            <a:endParaRPr sz="1600">
              <a:latin typeface="Arial"/>
              <a:cs typeface="Arial"/>
            </a:endParaRPr>
          </a:p>
          <a:p>
            <a:pPr marL="12700" marR="1715770">
              <a:lnSpc>
                <a:spcPts val="1789"/>
              </a:lnSpc>
              <a:spcBef>
                <a:spcPts val="1340"/>
              </a:spcBef>
            </a:pPr>
            <a:r>
              <a:rPr sz="1600" dirty="0">
                <a:latin typeface="Arial"/>
                <a:cs typeface="Arial"/>
              </a:rPr>
              <a:t>In my organisation, employees are encouraged to become involved in psychological health matters</a:t>
            </a:r>
            <a:endParaRPr sz="1600">
              <a:latin typeface="Arial"/>
              <a:cs typeface="Arial"/>
            </a:endParaRPr>
          </a:p>
          <a:p>
            <a:pPr marL="12700" marR="1817370">
              <a:lnSpc>
                <a:spcPts val="1789"/>
              </a:lnSpc>
              <a:spcBef>
                <a:spcPts val="475"/>
              </a:spcBef>
            </a:pPr>
            <a:r>
              <a:rPr sz="1600" dirty="0">
                <a:latin typeface="Arial"/>
                <a:cs typeface="Arial"/>
              </a:rPr>
              <a:t>Information about workplace psychological wellbeing is always brought to my attention by my immediate supervisor</a:t>
            </a:r>
            <a:endParaRPr sz="1600">
              <a:latin typeface="Arial"/>
              <a:cs typeface="Arial"/>
            </a:endParaRPr>
          </a:p>
          <a:p>
            <a:pPr marL="12700" marR="1737995">
              <a:lnSpc>
                <a:spcPts val="1789"/>
              </a:lnSpc>
              <a:spcBef>
                <a:spcPts val="475"/>
              </a:spcBef>
            </a:pPr>
            <a:r>
              <a:rPr sz="1600" dirty="0">
                <a:latin typeface="Arial"/>
                <a:cs typeface="Arial"/>
              </a:rPr>
              <a:t>In my organisation, senior managers consider the psychological health of employees to be as important as productivity</a:t>
            </a:r>
            <a:endParaRPr sz="1600">
              <a:latin typeface="Arial"/>
              <a:cs typeface="Arial"/>
            </a:endParaRPr>
          </a:p>
          <a:p>
            <a:pPr marL="12700" marR="1727200">
              <a:lnSpc>
                <a:spcPts val="1789"/>
              </a:lnSpc>
              <a:spcBef>
                <a:spcPts val="475"/>
              </a:spcBef>
            </a:pPr>
            <a:r>
              <a:rPr sz="1600" dirty="0">
                <a:latin typeface="Arial"/>
                <a:cs typeface="Arial"/>
              </a:rPr>
              <a:t>In my organisation, participation and consultation in psychological health and safety occurs with employees, unions, and health and</a:t>
            </a:r>
            <a:endParaRPr sz="1600">
              <a:latin typeface="Arial"/>
              <a:cs typeface="Arial"/>
            </a:endParaRPr>
          </a:p>
          <a:p>
            <a:pPr marL="12700" marR="1930400">
              <a:lnSpc>
                <a:spcPts val="1789"/>
              </a:lnSpc>
              <a:spcBef>
                <a:spcPts val="475"/>
              </a:spcBef>
            </a:pPr>
            <a:r>
              <a:rPr sz="1600" dirty="0">
                <a:latin typeface="Arial"/>
                <a:cs typeface="Arial"/>
              </a:rPr>
              <a:t>I am confident that I would be protected from reprisal for reporting improper conduct</a:t>
            </a:r>
            <a:endParaRPr sz="1600">
              <a:latin typeface="Arial"/>
              <a:cs typeface="Arial"/>
            </a:endParaRPr>
          </a:p>
        </p:txBody>
      </p:sp>
      <p:sp>
        <p:nvSpPr>
          <p:cNvPr id="10" name="object 10"/>
          <p:cNvSpPr txBox="1"/>
          <p:nvPr/>
        </p:nvSpPr>
        <p:spPr>
          <a:xfrm>
            <a:off x="6501219" y="2309545"/>
            <a:ext cx="2612390" cy="228600"/>
          </a:xfrm>
          <a:prstGeom prst="rect">
            <a:avLst/>
          </a:prstGeom>
        </p:spPr>
        <p:txBody>
          <a:bodyPr vert="horz" wrap="square" lIns="0" tIns="0" rIns="0" bIns="0" rtlCol="0">
            <a:spAutoFit/>
          </a:bodyPr>
          <a:lstStyle/>
          <a:p>
            <a:pPr marL="12700">
              <a:lnSpc>
                <a:spcPct val="100000"/>
              </a:lnSpc>
            </a:pPr>
            <a:r>
              <a:rPr sz="1600" i="1" dirty="0">
                <a:latin typeface="Arial"/>
                <a:cs typeface="Arial"/>
              </a:rPr>
              <a:t>Percentage point differences</a:t>
            </a:r>
            <a:endParaRPr sz="1600">
              <a:latin typeface="Arial"/>
              <a:cs typeface="Arial"/>
            </a:endParaRPr>
          </a:p>
        </p:txBody>
      </p:sp>
      <p:sp>
        <p:nvSpPr>
          <p:cNvPr id="11" name="object 11"/>
          <p:cNvSpPr txBox="1"/>
          <p:nvPr/>
        </p:nvSpPr>
        <p:spPr>
          <a:xfrm>
            <a:off x="372897" y="1460982"/>
            <a:ext cx="8722360" cy="228600"/>
          </a:xfrm>
          <a:prstGeom prst="rect">
            <a:avLst/>
          </a:prstGeom>
        </p:spPr>
        <p:txBody>
          <a:bodyPr vert="horz" wrap="square" lIns="0" tIns="0" rIns="0" bIns="0" rtlCol="0">
            <a:spAutoFit/>
          </a:bodyPr>
          <a:lstStyle/>
          <a:p>
            <a:pPr marL="12700">
              <a:lnSpc>
                <a:spcPct val="100000"/>
              </a:lnSpc>
            </a:pPr>
            <a:r>
              <a:rPr sz="1600" dirty="0">
                <a:latin typeface="Arial"/>
                <a:cs typeface="Arial"/>
              </a:rPr>
              <a:t>These results are from questions that ask all survey respondents to provide an agreement rating.</a:t>
            </a:r>
            <a:endParaRPr sz="1600">
              <a:latin typeface="Arial"/>
              <a:cs typeface="Arial"/>
            </a:endParaRPr>
          </a:p>
        </p:txBody>
      </p:sp>
      <p:sp>
        <p:nvSpPr>
          <p:cNvPr id="12" name="object 12"/>
          <p:cNvSpPr txBox="1">
            <a:spLocks noGrp="1"/>
          </p:cNvSpPr>
          <p:nvPr>
            <p:ph type="title"/>
          </p:nvPr>
        </p:nvSpPr>
        <p:spPr>
          <a:prstGeom prst="rect">
            <a:avLst/>
          </a:prstGeom>
        </p:spPr>
        <p:txBody>
          <a:bodyPr vert="horz" wrap="square" lIns="0" tIns="0" rIns="0" bIns="0" rtlCol="0">
            <a:spAutoFit/>
          </a:bodyPr>
          <a:lstStyle/>
          <a:p>
            <a:pPr marL="3175">
              <a:lnSpc>
                <a:spcPts val="3735"/>
              </a:lnSpc>
            </a:pPr>
            <a:r>
              <a:rPr spc="-5" dirty="0"/>
              <a:t>3</a:t>
            </a:r>
            <a:r>
              <a:rPr dirty="0"/>
              <a:t>. </a:t>
            </a:r>
            <a:r>
              <a:rPr spc="-5" dirty="0"/>
              <a:t>Questio</a:t>
            </a:r>
            <a:r>
              <a:rPr dirty="0"/>
              <a:t>n</a:t>
            </a:r>
            <a:r>
              <a:rPr spc="-10" dirty="0"/>
              <a:t> </a:t>
            </a:r>
            <a:r>
              <a:rPr spc="-5" dirty="0"/>
              <a:t>benchmarks</a:t>
            </a:r>
          </a:p>
          <a:p>
            <a:pPr marL="3175">
              <a:lnSpc>
                <a:spcPts val="3735"/>
              </a:lnSpc>
            </a:pPr>
            <a:r>
              <a:rPr b="0" spc="-5" dirty="0">
                <a:latin typeface="Arial Narrow"/>
                <a:cs typeface="Arial Narrow"/>
              </a:rPr>
              <a:t>Lowes</a:t>
            </a:r>
            <a:r>
              <a:rPr b="0" dirty="0">
                <a:latin typeface="Arial Narrow"/>
                <a:cs typeface="Arial Narrow"/>
              </a:rPr>
              <a:t>t</a:t>
            </a:r>
            <a:r>
              <a:rPr b="0" spc="-5" dirty="0">
                <a:latin typeface="Arial Narrow"/>
                <a:cs typeface="Arial Narrow"/>
              </a:rPr>
              <a:t> scorin</a:t>
            </a:r>
            <a:r>
              <a:rPr b="0" dirty="0">
                <a:latin typeface="Arial Narrow"/>
                <a:cs typeface="Arial Narrow"/>
              </a:rPr>
              <a:t>g </a:t>
            </a:r>
            <a:r>
              <a:rPr b="0" spc="-5" dirty="0">
                <a:latin typeface="Arial Narrow"/>
                <a:cs typeface="Arial Narrow"/>
              </a:rPr>
              <a:t>question</a:t>
            </a:r>
            <a:r>
              <a:rPr b="0" dirty="0">
                <a:latin typeface="Arial Narrow"/>
                <a:cs typeface="Arial Narrow"/>
              </a:rPr>
              <a:t>s </a:t>
            </a:r>
            <a:r>
              <a:rPr b="0" spc="-5" dirty="0">
                <a:latin typeface="Arial Narrow"/>
                <a:cs typeface="Arial Narrow"/>
              </a:rPr>
              <a:t>i</a:t>
            </a:r>
            <a:r>
              <a:rPr b="0" dirty="0">
                <a:latin typeface="Arial Narrow"/>
                <a:cs typeface="Arial Narrow"/>
              </a:rPr>
              <a:t>n</a:t>
            </a:r>
            <a:r>
              <a:rPr b="0" spc="10" dirty="0">
                <a:latin typeface="Arial Narrow"/>
                <a:cs typeface="Arial Narrow"/>
              </a:rPr>
              <a:t> </a:t>
            </a:r>
            <a:r>
              <a:rPr b="0" spc="-5" dirty="0">
                <a:latin typeface="Arial Narrow"/>
                <a:cs typeface="Arial Narrow"/>
              </a:rPr>
              <a:t>2018</a:t>
            </a:r>
          </a:p>
        </p:txBody>
      </p:sp>
      <p:sp>
        <p:nvSpPr>
          <p:cNvPr id="13" name="object 13"/>
          <p:cNvSpPr/>
          <p:nvPr/>
        </p:nvSpPr>
        <p:spPr>
          <a:xfrm>
            <a:off x="361581" y="1378305"/>
            <a:ext cx="9728200" cy="0"/>
          </a:xfrm>
          <a:custGeom>
            <a:avLst/>
            <a:gdLst/>
            <a:ahLst/>
            <a:cxnLst/>
            <a:rect l="l" t="t" r="r" b="b"/>
            <a:pathLst>
              <a:path w="9728200">
                <a:moveTo>
                  <a:pt x="0" y="0"/>
                </a:moveTo>
                <a:lnTo>
                  <a:pt x="9727742" y="0"/>
                </a:lnTo>
              </a:path>
            </a:pathLst>
          </a:custGeom>
          <a:ln w="38100">
            <a:solidFill>
              <a:srgbClr val="00945E"/>
            </a:solidFill>
          </a:ln>
        </p:spPr>
        <p:txBody>
          <a:bodyPr wrap="square" lIns="0" tIns="0" rIns="0" bIns="0" rtlCol="0"/>
          <a:lstStyle/>
          <a:p>
            <a:endParaRPr/>
          </a:p>
        </p:txBody>
      </p:sp>
      <p:sp>
        <p:nvSpPr>
          <p:cNvPr id="14" name="object 14"/>
          <p:cNvSpPr txBox="1"/>
          <p:nvPr/>
        </p:nvSpPr>
        <p:spPr>
          <a:xfrm>
            <a:off x="9714420" y="411187"/>
            <a:ext cx="477520" cy="431800"/>
          </a:xfrm>
          <a:prstGeom prst="rect">
            <a:avLst/>
          </a:prstGeom>
        </p:spPr>
        <p:txBody>
          <a:bodyPr vert="horz" wrap="square" lIns="0" tIns="0" rIns="0" bIns="0" rtlCol="0">
            <a:spAutoFit/>
          </a:bodyPr>
          <a:lstStyle/>
          <a:p>
            <a:pPr marL="12700">
              <a:lnSpc>
                <a:spcPct val="100000"/>
              </a:lnSpc>
            </a:pPr>
            <a:r>
              <a:rPr sz="3200" dirty="0">
                <a:solidFill>
                  <a:srgbClr val="00945E"/>
                </a:solidFill>
                <a:latin typeface="Arial"/>
                <a:cs typeface="Arial"/>
              </a:rPr>
              <a:t>17</a:t>
            </a:r>
            <a:endParaRPr sz="3200">
              <a:latin typeface="Arial"/>
              <a:cs typeface="Arial"/>
            </a:endParaRPr>
          </a:p>
        </p:txBody>
      </p:sp>
      <p:sp>
        <p:nvSpPr>
          <p:cNvPr id="15" name="object 15"/>
          <p:cNvSpPr/>
          <p:nvPr/>
        </p:nvSpPr>
        <p:spPr>
          <a:xfrm>
            <a:off x="8456942" y="6659968"/>
            <a:ext cx="1438122" cy="540004"/>
          </a:xfrm>
          <a:prstGeom prst="rect">
            <a:avLst/>
          </a:prstGeom>
          <a:blipFill>
            <a:blip r:embed="rId6" cstate="print"/>
            <a:stretch>
              <a:fillRect/>
            </a:stretch>
          </a:blipFill>
        </p:spPr>
        <p:txBody>
          <a:bodyPr wrap="square" lIns="0" tIns="0" rIns="0" bIns="0" rtlCol="0"/>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719650" y="2591333"/>
            <a:ext cx="1689125" cy="3959999"/>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8355431" y="2602445"/>
            <a:ext cx="1908200" cy="3959999"/>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6459575" y="2615145"/>
            <a:ext cx="1765325" cy="3959999"/>
          </a:xfrm>
          <a:prstGeom prst="rect">
            <a:avLst/>
          </a:prstGeom>
          <a:blipFill>
            <a:blip r:embed="rId5" cstate="print"/>
            <a:stretch>
              <a:fillRect/>
            </a:stretch>
          </a:blipFill>
        </p:spPr>
        <p:txBody>
          <a:bodyPr wrap="square" lIns="0" tIns="0" rIns="0" bIns="0" rtlCol="0"/>
          <a:lstStyle/>
          <a:p>
            <a:endParaRPr/>
          </a:p>
        </p:txBody>
      </p:sp>
      <p:sp>
        <p:nvSpPr>
          <p:cNvPr id="5" name="object 5"/>
          <p:cNvSpPr txBox="1"/>
          <p:nvPr/>
        </p:nvSpPr>
        <p:spPr>
          <a:xfrm>
            <a:off x="372897" y="1769135"/>
            <a:ext cx="5972175" cy="1389380"/>
          </a:xfrm>
          <a:prstGeom prst="rect">
            <a:avLst/>
          </a:prstGeom>
        </p:spPr>
        <p:txBody>
          <a:bodyPr vert="horz" wrap="square" lIns="0" tIns="0" rIns="0" bIns="0" rtlCol="0">
            <a:spAutoFit/>
          </a:bodyPr>
          <a:lstStyle/>
          <a:p>
            <a:pPr marL="12700">
              <a:lnSpc>
                <a:spcPct val="100000"/>
              </a:lnSpc>
              <a:tabLst>
                <a:tab pos="3880485" algn="l"/>
              </a:tabLst>
            </a:pPr>
            <a:r>
              <a:rPr sz="1600" b="1" dirty="0">
                <a:latin typeface="Arial"/>
                <a:cs typeface="Arial"/>
              </a:rPr>
              <a:t>Question	Your results</a:t>
            </a:r>
            <a:endParaRPr sz="1600">
              <a:latin typeface="Arial"/>
              <a:cs typeface="Arial"/>
            </a:endParaRPr>
          </a:p>
          <a:p>
            <a:pPr>
              <a:lnSpc>
                <a:spcPct val="100000"/>
              </a:lnSpc>
              <a:spcBef>
                <a:spcPts val="35"/>
              </a:spcBef>
            </a:pPr>
            <a:endParaRPr sz="2000">
              <a:latin typeface="Times New Roman"/>
              <a:cs typeface="Times New Roman"/>
            </a:endParaRPr>
          </a:p>
          <a:p>
            <a:pPr marL="12700" indent="3178810">
              <a:lnSpc>
                <a:spcPct val="100000"/>
              </a:lnSpc>
            </a:pPr>
            <a:r>
              <a:rPr sz="1600" i="1" dirty="0">
                <a:latin typeface="Arial"/>
                <a:cs typeface="Arial"/>
              </a:rPr>
              <a:t>Average positive agreement %</a:t>
            </a:r>
            <a:endParaRPr sz="1600">
              <a:latin typeface="Arial"/>
              <a:cs typeface="Arial"/>
            </a:endParaRPr>
          </a:p>
          <a:p>
            <a:pPr marL="12700" marR="1930400">
              <a:lnSpc>
                <a:spcPts val="1789"/>
              </a:lnSpc>
              <a:spcBef>
                <a:spcPts val="1340"/>
              </a:spcBef>
            </a:pPr>
            <a:r>
              <a:rPr sz="1600" dirty="0">
                <a:latin typeface="Arial"/>
                <a:cs typeface="Arial"/>
              </a:rPr>
              <a:t>I am confident that I would be protected from reprisal for reporting improper conduct</a:t>
            </a:r>
            <a:endParaRPr sz="1600">
              <a:latin typeface="Arial"/>
              <a:cs typeface="Arial"/>
            </a:endParaRPr>
          </a:p>
        </p:txBody>
      </p:sp>
      <p:sp>
        <p:nvSpPr>
          <p:cNvPr id="6" name="object 6"/>
          <p:cNvSpPr txBox="1"/>
          <p:nvPr/>
        </p:nvSpPr>
        <p:spPr>
          <a:xfrm>
            <a:off x="6377025" y="1737233"/>
            <a:ext cx="1861185" cy="504825"/>
          </a:xfrm>
          <a:prstGeom prst="rect">
            <a:avLst/>
          </a:prstGeom>
          <a:solidFill>
            <a:srgbClr val="68B393"/>
          </a:solidFill>
        </p:spPr>
        <p:txBody>
          <a:bodyPr vert="horz" wrap="square" lIns="0" tIns="0" rIns="0" bIns="0" rtlCol="0">
            <a:spAutoFit/>
          </a:bodyPr>
          <a:lstStyle/>
          <a:p>
            <a:pPr marL="24765" marR="77470">
              <a:lnSpc>
                <a:spcPts val="1789"/>
              </a:lnSpc>
            </a:pPr>
            <a:r>
              <a:rPr sz="1600" b="1" dirty="0">
                <a:latin typeface="Arial"/>
                <a:cs typeface="Arial"/>
              </a:rPr>
              <a:t>Variance from comparator group</a:t>
            </a:r>
            <a:endParaRPr sz="1600">
              <a:latin typeface="Arial"/>
              <a:cs typeface="Arial"/>
            </a:endParaRPr>
          </a:p>
        </p:txBody>
      </p:sp>
      <p:sp>
        <p:nvSpPr>
          <p:cNvPr id="7" name="object 7"/>
          <p:cNvSpPr txBox="1"/>
          <p:nvPr/>
        </p:nvSpPr>
        <p:spPr>
          <a:xfrm>
            <a:off x="8356536" y="1769135"/>
            <a:ext cx="1877695" cy="455930"/>
          </a:xfrm>
          <a:prstGeom prst="rect">
            <a:avLst/>
          </a:prstGeom>
        </p:spPr>
        <p:txBody>
          <a:bodyPr vert="horz" wrap="square" lIns="0" tIns="0" rIns="0" bIns="0" rtlCol="0">
            <a:spAutoFit/>
          </a:bodyPr>
          <a:lstStyle/>
          <a:p>
            <a:pPr marL="12700" marR="5080">
              <a:lnSpc>
                <a:spcPts val="1789"/>
              </a:lnSpc>
            </a:pPr>
            <a:r>
              <a:rPr sz="1600" b="1" dirty="0">
                <a:latin typeface="Arial"/>
                <a:cs typeface="Arial"/>
              </a:rPr>
              <a:t>Variance from your 2017</a:t>
            </a:r>
            <a:r>
              <a:rPr sz="1600" b="1" spc="-5" dirty="0">
                <a:latin typeface="Arial"/>
                <a:cs typeface="Arial"/>
              </a:rPr>
              <a:t> </a:t>
            </a:r>
            <a:r>
              <a:rPr sz="1600" b="1" dirty="0">
                <a:latin typeface="Arial"/>
                <a:cs typeface="Arial"/>
              </a:rPr>
              <a:t>survey</a:t>
            </a:r>
            <a:endParaRPr sz="1600">
              <a:latin typeface="Arial"/>
              <a:cs typeface="Arial"/>
            </a:endParaRPr>
          </a:p>
        </p:txBody>
      </p:sp>
      <p:sp>
        <p:nvSpPr>
          <p:cNvPr id="8" name="object 8"/>
          <p:cNvSpPr txBox="1"/>
          <p:nvPr/>
        </p:nvSpPr>
        <p:spPr>
          <a:xfrm>
            <a:off x="6501219" y="2309545"/>
            <a:ext cx="2612390" cy="228600"/>
          </a:xfrm>
          <a:prstGeom prst="rect">
            <a:avLst/>
          </a:prstGeom>
        </p:spPr>
        <p:txBody>
          <a:bodyPr vert="horz" wrap="square" lIns="0" tIns="0" rIns="0" bIns="0" rtlCol="0">
            <a:spAutoFit/>
          </a:bodyPr>
          <a:lstStyle/>
          <a:p>
            <a:pPr marL="12700">
              <a:lnSpc>
                <a:spcPct val="100000"/>
              </a:lnSpc>
            </a:pPr>
            <a:r>
              <a:rPr sz="1600" i="1" dirty="0">
                <a:latin typeface="Arial"/>
                <a:cs typeface="Arial"/>
              </a:rPr>
              <a:t>Percentage point differences</a:t>
            </a:r>
            <a:endParaRPr sz="1600">
              <a:latin typeface="Arial"/>
              <a:cs typeface="Arial"/>
            </a:endParaRPr>
          </a:p>
        </p:txBody>
      </p:sp>
      <p:sp>
        <p:nvSpPr>
          <p:cNvPr id="9" name="object 9"/>
          <p:cNvSpPr txBox="1"/>
          <p:nvPr/>
        </p:nvSpPr>
        <p:spPr>
          <a:xfrm>
            <a:off x="372897" y="1460982"/>
            <a:ext cx="8722360" cy="228600"/>
          </a:xfrm>
          <a:prstGeom prst="rect">
            <a:avLst/>
          </a:prstGeom>
        </p:spPr>
        <p:txBody>
          <a:bodyPr vert="horz" wrap="square" lIns="0" tIns="0" rIns="0" bIns="0" rtlCol="0">
            <a:spAutoFit/>
          </a:bodyPr>
          <a:lstStyle/>
          <a:p>
            <a:pPr marL="12700">
              <a:lnSpc>
                <a:spcPct val="100000"/>
              </a:lnSpc>
            </a:pPr>
            <a:r>
              <a:rPr sz="1600" dirty="0">
                <a:latin typeface="Arial"/>
                <a:cs typeface="Arial"/>
              </a:rPr>
              <a:t>These results are from questions that ask all survey respondents to provide an agreement rating.</a:t>
            </a:r>
            <a:endParaRPr sz="1600">
              <a:latin typeface="Arial"/>
              <a:cs typeface="Arial"/>
            </a:endParaRPr>
          </a:p>
        </p:txBody>
      </p:sp>
      <p:sp>
        <p:nvSpPr>
          <p:cNvPr id="10" name="object 10"/>
          <p:cNvSpPr txBox="1"/>
          <p:nvPr/>
        </p:nvSpPr>
        <p:spPr>
          <a:xfrm>
            <a:off x="372897" y="3444315"/>
            <a:ext cx="4182110" cy="2680335"/>
          </a:xfrm>
          <a:prstGeom prst="rect">
            <a:avLst/>
          </a:prstGeom>
        </p:spPr>
        <p:txBody>
          <a:bodyPr vert="horz" wrap="square" lIns="0" tIns="0" rIns="0" bIns="0" rtlCol="0">
            <a:spAutoFit/>
          </a:bodyPr>
          <a:lstStyle/>
          <a:p>
            <a:pPr marL="12700">
              <a:lnSpc>
                <a:spcPct val="100000"/>
              </a:lnSpc>
            </a:pPr>
            <a:r>
              <a:rPr sz="1600" dirty="0">
                <a:latin typeface="Arial"/>
                <a:cs typeface="Arial"/>
              </a:rPr>
              <a:t>In my workgroup, human rights are valued</a:t>
            </a:r>
            <a:endParaRPr sz="1600">
              <a:latin typeface="Arial"/>
              <a:cs typeface="Arial"/>
            </a:endParaRPr>
          </a:p>
          <a:p>
            <a:pPr>
              <a:lnSpc>
                <a:spcPct val="100000"/>
              </a:lnSpc>
            </a:pPr>
            <a:endParaRPr sz="1600">
              <a:latin typeface="Times New Roman"/>
              <a:cs typeface="Times New Roman"/>
            </a:endParaRPr>
          </a:p>
          <a:p>
            <a:pPr>
              <a:lnSpc>
                <a:spcPct val="100000"/>
              </a:lnSpc>
              <a:spcBef>
                <a:spcPts val="5"/>
              </a:spcBef>
            </a:pPr>
            <a:endParaRPr sz="1950">
              <a:latin typeface="Times New Roman"/>
              <a:cs typeface="Times New Roman"/>
            </a:endParaRPr>
          </a:p>
          <a:p>
            <a:pPr marL="12700" marR="84455">
              <a:lnSpc>
                <a:spcPts val="1789"/>
              </a:lnSpc>
            </a:pPr>
            <a:r>
              <a:rPr sz="1600" dirty="0">
                <a:latin typeface="Arial"/>
                <a:cs typeface="Arial"/>
              </a:rPr>
              <a:t>People in my workgroup treat each other with respect</a:t>
            </a:r>
            <a:endParaRPr sz="1600">
              <a:latin typeface="Arial"/>
              <a:cs typeface="Arial"/>
            </a:endParaRPr>
          </a:p>
          <a:p>
            <a:pPr>
              <a:lnSpc>
                <a:spcPct val="100000"/>
              </a:lnSpc>
              <a:spcBef>
                <a:spcPts val="21"/>
              </a:spcBef>
            </a:pPr>
            <a:endParaRPr sz="1950">
              <a:latin typeface="Times New Roman"/>
              <a:cs typeface="Times New Roman"/>
            </a:endParaRPr>
          </a:p>
          <a:p>
            <a:pPr marL="12700" marR="219710">
              <a:lnSpc>
                <a:spcPts val="1789"/>
              </a:lnSpc>
            </a:pPr>
            <a:r>
              <a:rPr sz="1600" dirty="0">
                <a:latin typeface="Arial"/>
                <a:cs typeface="Arial"/>
              </a:rPr>
              <a:t>My manager involves me in decisions about my work</a:t>
            </a:r>
            <a:endParaRPr sz="1600">
              <a:latin typeface="Arial"/>
              <a:cs typeface="Arial"/>
            </a:endParaRPr>
          </a:p>
          <a:p>
            <a:pPr>
              <a:lnSpc>
                <a:spcPct val="100000"/>
              </a:lnSpc>
              <a:spcBef>
                <a:spcPts val="21"/>
              </a:spcBef>
            </a:pPr>
            <a:endParaRPr sz="1950">
              <a:latin typeface="Times New Roman"/>
              <a:cs typeface="Times New Roman"/>
            </a:endParaRPr>
          </a:p>
          <a:p>
            <a:pPr marL="12700" marR="5080">
              <a:lnSpc>
                <a:spcPts val="1789"/>
              </a:lnSpc>
            </a:pPr>
            <a:r>
              <a:rPr sz="1600" dirty="0">
                <a:latin typeface="Arial"/>
                <a:cs typeface="Arial"/>
              </a:rPr>
              <a:t>People in my workgroup are honest, open and transparent in their dealings</a:t>
            </a:r>
            <a:endParaRPr sz="1600">
              <a:latin typeface="Arial"/>
              <a:cs typeface="Arial"/>
            </a:endParaRPr>
          </a:p>
        </p:txBody>
      </p:sp>
      <p:sp>
        <p:nvSpPr>
          <p:cNvPr id="11" name="object 11"/>
          <p:cNvSpPr txBox="1">
            <a:spLocks noGrp="1"/>
          </p:cNvSpPr>
          <p:nvPr>
            <p:ph type="title"/>
          </p:nvPr>
        </p:nvSpPr>
        <p:spPr>
          <a:prstGeom prst="rect">
            <a:avLst/>
          </a:prstGeom>
        </p:spPr>
        <p:txBody>
          <a:bodyPr vert="horz" wrap="square" lIns="0" tIns="0" rIns="0" bIns="0" rtlCol="0">
            <a:spAutoFit/>
          </a:bodyPr>
          <a:lstStyle/>
          <a:p>
            <a:pPr marL="3175">
              <a:lnSpc>
                <a:spcPts val="3735"/>
              </a:lnSpc>
            </a:pPr>
            <a:r>
              <a:rPr spc="-5" dirty="0"/>
              <a:t>3</a:t>
            </a:r>
            <a:r>
              <a:rPr dirty="0"/>
              <a:t>. </a:t>
            </a:r>
            <a:r>
              <a:rPr spc="-5" dirty="0"/>
              <a:t>Questio</a:t>
            </a:r>
            <a:r>
              <a:rPr dirty="0"/>
              <a:t>n</a:t>
            </a:r>
            <a:r>
              <a:rPr spc="-10" dirty="0"/>
              <a:t> </a:t>
            </a:r>
            <a:r>
              <a:rPr spc="-5" dirty="0"/>
              <a:t>benchmarks</a:t>
            </a:r>
          </a:p>
          <a:p>
            <a:pPr marL="3175">
              <a:lnSpc>
                <a:spcPts val="3735"/>
              </a:lnSpc>
            </a:pPr>
            <a:r>
              <a:rPr b="0" spc="-5" dirty="0">
                <a:latin typeface="Arial Narrow"/>
                <a:cs typeface="Arial Narrow"/>
              </a:rPr>
              <a:t>Lowes</a:t>
            </a:r>
            <a:r>
              <a:rPr b="0" dirty="0">
                <a:latin typeface="Arial Narrow"/>
                <a:cs typeface="Arial Narrow"/>
              </a:rPr>
              <a:t>t</a:t>
            </a:r>
            <a:r>
              <a:rPr b="0" spc="-5" dirty="0">
                <a:latin typeface="Arial Narrow"/>
                <a:cs typeface="Arial Narrow"/>
              </a:rPr>
              <a:t> scorin</a:t>
            </a:r>
            <a:r>
              <a:rPr b="0" dirty="0">
                <a:latin typeface="Arial Narrow"/>
                <a:cs typeface="Arial Narrow"/>
              </a:rPr>
              <a:t>g </a:t>
            </a:r>
            <a:r>
              <a:rPr b="0" spc="-5" dirty="0">
                <a:latin typeface="Arial Narrow"/>
                <a:cs typeface="Arial Narrow"/>
              </a:rPr>
              <a:t>question</a:t>
            </a:r>
            <a:r>
              <a:rPr b="0" dirty="0">
                <a:latin typeface="Arial Narrow"/>
                <a:cs typeface="Arial Narrow"/>
              </a:rPr>
              <a:t>s </a:t>
            </a:r>
            <a:r>
              <a:rPr b="0" spc="-10" dirty="0">
                <a:latin typeface="Arial Narrow"/>
                <a:cs typeface="Arial Narrow"/>
              </a:rPr>
              <a:t>relativ</a:t>
            </a:r>
            <a:r>
              <a:rPr b="0" dirty="0">
                <a:latin typeface="Arial Narrow"/>
                <a:cs typeface="Arial Narrow"/>
              </a:rPr>
              <a:t>e</a:t>
            </a:r>
            <a:r>
              <a:rPr b="0" spc="35" dirty="0">
                <a:latin typeface="Arial Narrow"/>
                <a:cs typeface="Arial Narrow"/>
              </a:rPr>
              <a:t> </a:t>
            </a:r>
            <a:r>
              <a:rPr b="0" spc="-5" dirty="0">
                <a:latin typeface="Arial Narrow"/>
                <a:cs typeface="Arial Narrow"/>
              </a:rPr>
              <a:t>t</a:t>
            </a:r>
            <a:r>
              <a:rPr b="0" dirty="0">
                <a:latin typeface="Arial Narrow"/>
                <a:cs typeface="Arial Narrow"/>
              </a:rPr>
              <a:t>o </a:t>
            </a:r>
            <a:r>
              <a:rPr b="0" spc="-5" dirty="0">
                <a:latin typeface="Arial Narrow"/>
                <a:cs typeface="Arial Narrow"/>
              </a:rPr>
              <a:t>comparato</a:t>
            </a:r>
            <a:r>
              <a:rPr b="0" dirty="0">
                <a:latin typeface="Arial Narrow"/>
                <a:cs typeface="Arial Narrow"/>
              </a:rPr>
              <a:t>r </a:t>
            </a:r>
            <a:r>
              <a:rPr b="0" spc="-5" dirty="0">
                <a:latin typeface="Arial Narrow"/>
                <a:cs typeface="Arial Narrow"/>
              </a:rPr>
              <a:t>group</a:t>
            </a:r>
          </a:p>
        </p:txBody>
      </p:sp>
      <p:sp>
        <p:nvSpPr>
          <p:cNvPr id="12" name="object 12"/>
          <p:cNvSpPr/>
          <p:nvPr/>
        </p:nvSpPr>
        <p:spPr>
          <a:xfrm>
            <a:off x="361581" y="1378305"/>
            <a:ext cx="9728200" cy="0"/>
          </a:xfrm>
          <a:custGeom>
            <a:avLst/>
            <a:gdLst/>
            <a:ahLst/>
            <a:cxnLst/>
            <a:rect l="l" t="t" r="r" b="b"/>
            <a:pathLst>
              <a:path w="9728200">
                <a:moveTo>
                  <a:pt x="0" y="0"/>
                </a:moveTo>
                <a:lnTo>
                  <a:pt x="9727742" y="0"/>
                </a:lnTo>
              </a:path>
            </a:pathLst>
          </a:custGeom>
          <a:ln w="38100">
            <a:solidFill>
              <a:srgbClr val="00945E"/>
            </a:solidFill>
          </a:ln>
        </p:spPr>
        <p:txBody>
          <a:bodyPr wrap="square" lIns="0" tIns="0" rIns="0" bIns="0" rtlCol="0"/>
          <a:lstStyle/>
          <a:p>
            <a:endParaRPr/>
          </a:p>
        </p:txBody>
      </p:sp>
      <p:sp>
        <p:nvSpPr>
          <p:cNvPr id="13" name="object 13"/>
          <p:cNvSpPr txBox="1"/>
          <p:nvPr/>
        </p:nvSpPr>
        <p:spPr>
          <a:xfrm>
            <a:off x="9714420" y="411187"/>
            <a:ext cx="477520" cy="431800"/>
          </a:xfrm>
          <a:prstGeom prst="rect">
            <a:avLst/>
          </a:prstGeom>
        </p:spPr>
        <p:txBody>
          <a:bodyPr vert="horz" wrap="square" lIns="0" tIns="0" rIns="0" bIns="0" rtlCol="0">
            <a:spAutoFit/>
          </a:bodyPr>
          <a:lstStyle/>
          <a:p>
            <a:pPr marL="12700">
              <a:lnSpc>
                <a:spcPct val="100000"/>
              </a:lnSpc>
            </a:pPr>
            <a:r>
              <a:rPr sz="3200" dirty="0">
                <a:solidFill>
                  <a:srgbClr val="00945E"/>
                </a:solidFill>
                <a:latin typeface="Arial"/>
                <a:cs typeface="Arial"/>
              </a:rPr>
              <a:t>18</a:t>
            </a:r>
            <a:endParaRPr sz="3200">
              <a:latin typeface="Arial"/>
              <a:cs typeface="Arial"/>
            </a:endParaRPr>
          </a:p>
        </p:txBody>
      </p:sp>
      <p:sp>
        <p:nvSpPr>
          <p:cNvPr id="14" name="object 14"/>
          <p:cNvSpPr/>
          <p:nvPr/>
        </p:nvSpPr>
        <p:spPr>
          <a:xfrm>
            <a:off x="8456942" y="6659968"/>
            <a:ext cx="1438122" cy="540004"/>
          </a:xfrm>
          <a:prstGeom prst="rect">
            <a:avLst/>
          </a:prstGeom>
          <a:blipFill>
            <a:blip r:embed="rId6" cstate="print"/>
            <a:stretch>
              <a:fillRect/>
            </a:stretch>
          </a:blipFill>
        </p:spPr>
        <p:txBody>
          <a:bodyPr wrap="square" lIns="0" tIns="0" rIns="0" bIns="0" rtlCol="0"/>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729136" y="2602445"/>
            <a:ext cx="1689125" cy="3959999"/>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8364931" y="2602445"/>
            <a:ext cx="1908200" cy="3959999"/>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6469062" y="2615145"/>
            <a:ext cx="1765325" cy="3959999"/>
          </a:xfrm>
          <a:prstGeom prst="rect">
            <a:avLst/>
          </a:prstGeom>
          <a:blipFill>
            <a:blip r:embed="rId5" cstate="print"/>
            <a:stretch>
              <a:fillRect/>
            </a:stretch>
          </a:blipFill>
        </p:spPr>
        <p:txBody>
          <a:bodyPr wrap="square" lIns="0" tIns="0" rIns="0" bIns="0" rtlCol="0"/>
          <a:lstStyle/>
          <a:p>
            <a:endParaRPr/>
          </a:p>
        </p:txBody>
      </p:sp>
      <p:sp>
        <p:nvSpPr>
          <p:cNvPr id="5" name="object 5"/>
          <p:cNvSpPr txBox="1"/>
          <p:nvPr/>
        </p:nvSpPr>
        <p:spPr>
          <a:xfrm>
            <a:off x="382041" y="1769135"/>
            <a:ext cx="5972175" cy="1389380"/>
          </a:xfrm>
          <a:prstGeom prst="rect">
            <a:avLst/>
          </a:prstGeom>
        </p:spPr>
        <p:txBody>
          <a:bodyPr vert="horz" wrap="square" lIns="0" tIns="0" rIns="0" bIns="0" rtlCol="0">
            <a:spAutoFit/>
          </a:bodyPr>
          <a:lstStyle/>
          <a:p>
            <a:pPr marL="12700">
              <a:lnSpc>
                <a:spcPct val="100000"/>
              </a:lnSpc>
              <a:tabLst>
                <a:tab pos="3880485" algn="l"/>
              </a:tabLst>
            </a:pPr>
            <a:r>
              <a:rPr sz="1600" b="1" dirty="0">
                <a:latin typeface="Arial"/>
                <a:cs typeface="Arial"/>
              </a:rPr>
              <a:t>Question	Your results</a:t>
            </a:r>
            <a:endParaRPr sz="1600">
              <a:latin typeface="Arial"/>
              <a:cs typeface="Arial"/>
            </a:endParaRPr>
          </a:p>
          <a:p>
            <a:pPr>
              <a:lnSpc>
                <a:spcPct val="100000"/>
              </a:lnSpc>
              <a:spcBef>
                <a:spcPts val="35"/>
              </a:spcBef>
            </a:pPr>
            <a:endParaRPr sz="2000">
              <a:latin typeface="Times New Roman"/>
              <a:cs typeface="Times New Roman"/>
            </a:endParaRPr>
          </a:p>
          <a:p>
            <a:pPr marL="12700" indent="3178810">
              <a:lnSpc>
                <a:spcPct val="100000"/>
              </a:lnSpc>
            </a:pPr>
            <a:r>
              <a:rPr sz="1600" i="1" dirty="0">
                <a:latin typeface="Arial"/>
                <a:cs typeface="Arial"/>
              </a:rPr>
              <a:t>Average positive agreement %</a:t>
            </a:r>
            <a:endParaRPr sz="1600">
              <a:latin typeface="Arial"/>
              <a:cs typeface="Arial"/>
            </a:endParaRPr>
          </a:p>
          <a:p>
            <a:pPr marL="12700" marR="2292985">
              <a:lnSpc>
                <a:spcPts val="1789"/>
              </a:lnSpc>
              <a:spcBef>
                <a:spcPts val="1340"/>
              </a:spcBef>
            </a:pPr>
            <a:r>
              <a:rPr sz="1600" dirty="0">
                <a:latin typeface="Arial"/>
                <a:cs typeface="Arial"/>
              </a:rPr>
              <a:t>My workgroup always tries to improve its performance</a:t>
            </a:r>
            <a:endParaRPr sz="1600">
              <a:latin typeface="Arial"/>
              <a:cs typeface="Arial"/>
            </a:endParaRPr>
          </a:p>
        </p:txBody>
      </p:sp>
      <p:sp>
        <p:nvSpPr>
          <p:cNvPr id="6" name="object 6"/>
          <p:cNvSpPr txBox="1"/>
          <p:nvPr/>
        </p:nvSpPr>
        <p:spPr>
          <a:xfrm>
            <a:off x="6398805" y="1769135"/>
            <a:ext cx="1775460" cy="455930"/>
          </a:xfrm>
          <a:prstGeom prst="rect">
            <a:avLst/>
          </a:prstGeom>
        </p:spPr>
        <p:txBody>
          <a:bodyPr vert="horz" wrap="square" lIns="0" tIns="0" rIns="0" bIns="0" rtlCol="0">
            <a:spAutoFit/>
          </a:bodyPr>
          <a:lstStyle/>
          <a:p>
            <a:pPr marL="12700" marR="5080">
              <a:lnSpc>
                <a:spcPts val="1789"/>
              </a:lnSpc>
            </a:pPr>
            <a:r>
              <a:rPr sz="1600" b="1" dirty="0">
                <a:latin typeface="Arial"/>
                <a:cs typeface="Arial"/>
              </a:rPr>
              <a:t>Variance from comparator group</a:t>
            </a:r>
            <a:endParaRPr sz="1600">
              <a:latin typeface="Arial"/>
              <a:cs typeface="Arial"/>
            </a:endParaRPr>
          </a:p>
        </p:txBody>
      </p:sp>
      <p:sp>
        <p:nvSpPr>
          <p:cNvPr id="7" name="object 7"/>
          <p:cNvSpPr txBox="1"/>
          <p:nvPr/>
        </p:nvSpPr>
        <p:spPr>
          <a:xfrm>
            <a:off x="8353437" y="1737233"/>
            <a:ext cx="1927860" cy="504825"/>
          </a:xfrm>
          <a:prstGeom prst="rect">
            <a:avLst/>
          </a:prstGeom>
          <a:solidFill>
            <a:srgbClr val="68B393"/>
          </a:solidFill>
        </p:spPr>
        <p:txBody>
          <a:bodyPr vert="horz" wrap="square" lIns="0" tIns="0" rIns="0" bIns="0" rtlCol="0">
            <a:spAutoFit/>
          </a:bodyPr>
          <a:lstStyle/>
          <a:p>
            <a:pPr marL="25400" marR="41910">
              <a:lnSpc>
                <a:spcPts val="1789"/>
              </a:lnSpc>
            </a:pPr>
            <a:r>
              <a:rPr sz="1600" b="1" dirty="0">
                <a:latin typeface="Arial"/>
                <a:cs typeface="Arial"/>
              </a:rPr>
              <a:t>Variance from your 2017</a:t>
            </a:r>
            <a:r>
              <a:rPr sz="1600" b="1" spc="-5" dirty="0">
                <a:latin typeface="Arial"/>
                <a:cs typeface="Arial"/>
              </a:rPr>
              <a:t> </a:t>
            </a:r>
            <a:r>
              <a:rPr sz="1600" b="1" dirty="0">
                <a:latin typeface="Arial"/>
                <a:cs typeface="Arial"/>
              </a:rPr>
              <a:t>survey</a:t>
            </a:r>
            <a:endParaRPr sz="1600">
              <a:latin typeface="Arial"/>
              <a:cs typeface="Arial"/>
            </a:endParaRPr>
          </a:p>
        </p:txBody>
      </p:sp>
      <p:sp>
        <p:nvSpPr>
          <p:cNvPr id="8" name="object 8"/>
          <p:cNvSpPr txBox="1"/>
          <p:nvPr/>
        </p:nvSpPr>
        <p:spPr>
          <a:xfrm>
            <a:off x="6510363" y="2309545"/>
            <a:ext cx="2612390" cy="228600"/>
          </a:xfrm>
          <a:prstGeom prst="rect">
            <a:avLst/>
          </a:prstGeom>
        </p:spPr>
        <p:txBody>
          <a:bodyPr vert="horz" wrap="square" lIns="0" tIns="0" rIns="0" bIns="0" rtlCol="0">
            <a:spAutoFit/>
          </a:bodyPr>
          <a:lstStyle/>
          <a:p>
            <a:pPr marL="12700">
              <a:lnSpc>
                <a:spcPct val="100000"/>
              </a:lnSpc>
            </a:pPr>
            <a:r>
              <a:rPr sz="1600" i="1" dirty="0">
                <a:latin typeface="Arial"/>
                <a:cs typeface="Arial"/>
              </a:rPr>
              <a:t>Percentage point differences</a:t>
            </a:r>
            <a:endParaRPr sz="1600">
              <a:latin typeface="Arial"/>
              <a:cs typeface="Arial"/>
            </a:endParaRPr>
          </a:p>
        </p:txBody>
      </p:sp>
      <p:sp>
        <p:nvSpPr>
          <p:cNvPr id="9" name="object 9"/>
          <p:cNvSpPr txBox="1"/>
          <p:nvPr/>
        </p:nvSpPr>
        <p:spPr>
          <a:xfrm>
            <a:off x="382041" y="1460982"/>
            <a:ext cx="8722360" cy="228600"/>
          </a:xfrm>
          <a:prstGeom prst="rect">
            <a:avLst/>
          </a:prstGeom>
        </p:spPr>
        <p:txBody>
          <a:bodyPr vert="horz" wrap="square" lIns="0" tIns="0" rIns="0" bIns="0" rtlCol="0">
            <a:spAutoFit/>
          </a:bodyPr>
          <a:lstStyle/>
          <a:p>
            <a:pPr marL="12700">
              <a:lnSpc>
                <a:spcPct val="100000"/>
              </a:lnSpc>
            </a:pPr>
            <a:r>
              <a:rPr sz="1600" dirty="0">
                <a:latin typeface="Arial"/>
                <a:cs typeface="Arial"/>
              </a:rPr>
              <a:t>These results are from questions that ask all survey respondents to provide an agreement rating.</a:t>
            </a:r>
            <a:endParaRPr sz="1600">
              <a:latin typeface="Arial"/>
              <a:cs typeface="Arial"/>
            </a:endParaRPr>
          </a:p>
        </p:txBody>
      </p:sp>
      <p:sp>
        <p:nvSpPr>
          <p:cNvPr id="10" name="object 10"/>
          <p:cNvSpPr txBox="1"/>
          <p:nvPr/>
        </p:nvSpPr>
        <p:spPr>
          <a:xfrm>
            <a:off x="382041" y="3444315"/>
            <a:ext cx="4136390" cy="2680335"/>
          </a:xfrm>
          <a:prstGeom prst="rect">
            <a:avLst/>
          </a:prstGeom>
        </p:spPr>
        <p:txBody>
          <a:bodyPr vert="horz" wrap="square" lIns="0" tIns="0" rIns="0" bIns="0" rtlCol="0">
            <a:spAutoFit/>
          </a:bodyPr>
          <a:lstStyle/>
          <a:p>
            <a:pPr marL="12700" marR="173990">
              <a:lnSpc>
                <a:spcPts val="1789"/>
              </a:lnSpc>
            </a:pPr>
            <a:r>
              <a:rPr sz="1600" dirty="0">
                <a:latin typeface="Arial"/>
                <a:cs typeface="Arial"/>
              </a:rPr>
              <a:t>My manager involves me in decisions about my work</a:t>
            </a:r>
            <a:endParaRPr sz="1600">
              <a:latin typeface="Arial"/>
              <a:cs typeface="Arial"/>
            </a:endParaRPr>
          </a:p>
          <a:p>
            <a:pPr>
              <a:lnSpc>
                <a:spcPct val="100000"/>
              </a:lnSpc>
              <a:spcBef>
                <a:spcPts val="21"/>
              </a:spcBef>
            </a:pPr>
            <a:endParaRPr sz="1950">
              <a:latin typeface="Times New Roman"/>
              <a:cs typeface="Times New Roman"/>
            </a:endParaRPr>
          </a:p>
          <a:p>
            <a:pPr marL="12700" marR="5080">
              <a:lnSpc>
                <a:spcPts val="1789"/>
              </a:lnSpc>
            </a:pPr>
            <a:r>
              <a:rPr sz="1600" dirty="0">
                <a:latin typeface="Arial"/>
                <a:cs typeface="Arial"/>
              </a:rPr>
              <a:t>My manager keeps me informed about what’s going on</a:t>
            </a:r>
            <a:endParaRPr sz="1600">
              <a:latin typeface="Arial"/>
              <a:cs typeface="Arial"/>
            </a:endParaRPr>
          </a:p>
          <a:p>
            <a:pPr>
              <a:lnSpc>
                <a:spcPct val="100000"/>
              </a:lnSpc>
              <a:spcBef>
                <a:spcPts val="25"/>
              </a:spcBef>
            </a:pPr>
            <a:endParaRPr sz="1800">
              <a:latin typeface="Times New Roman"/>
              <a:cs typeface="Times New Roman"/>
            </a:endParaRPr>
          </a:p>
          <a:p>
            <a:pPr marL="12700">
              <a:lnSpc>
                <a:spcPct val="100000"/>
              </a:lnSpc>
            </a:pPr>
            <a:r>
              <a:rPr sz="1600" dirty="0">
                <a:latin typeface="Arial"/>
                <a:cs typeface="Arial"/>
              </a:rPr>
              <a:t>In my workgroup, human rights are valued</a:t>
            </a:r>
            <a:endParaRPr sz="1600">
              <a:latin typeface="Arial"/>
              <a:cs typeface="Arial"/>
            </a:endParaRPr>
          </a:p>
          <a:p>
            <a:pPr>
              <a:lnSpc>
                <a:spcPct val="100000"/>
              </a:lnSpc>
            </a:pPr>
            <a:endParaRPr sz="1600">
              <a:latin typeface="Times New Roman"/>
              <a:cs typeface="Times New Roman"/>
            </a:endParaRPr>
          </a:p>
          <a:p>
            <a:pPr>
              <a:lnSpc>
                <a:spcPct val="100000"/>
              </a:lnSpc>
              <a:spcBef>
                <a:spcPts val="5"/>
              </a:spcBef>
            </a:pPr>
            <a:endParaRPr sz="1950">
              <a:latin typeface="Times New Roman"/>
              <a:cs typeface="Times New Roman"/>
            </a:endParaRPr>
          </a:p>
          <a:p>
            <a:pPr marL="12700" marR="38735">
              <a:lnSpc>
                <a:spcPts val="1789"/>
              </a:lnSpc>
            </a:pPr>
            <a:r>
              <a:rPr sz="1600" dirty="0">
                <a:latin typeface="Arial"/>
                <a:cs typeface="Arial"/>
              </a:rPr>
              <a:t>People in my workgroup treat each other with respect</a:t>
            </a:r>
            <a:endParaRPr sz="1600">
              <a:latin typeface="Arial"/>
              <a:cs typeface="Arial"/>
            </a:endParaRPr>
          </a:p>
        </p:txBody>
      </p:sp>
      <p:sp>
        <p:nvSpPr>
          <p:cNvPr id="11" name="object 11"/>
          <p:cNvSpPr txBox="1">
            <a:spLocks noGrp="1"/>
          </p:cNvSpPr>
          <p:nvPr>
            <p:ph type="title"/>
          </p:nvPr>
        </p:nvSpPr>
        <p:spPr>
          <a:prstGeom prst="rect">
            <a:avLst/>
          </a:prstGeom>
        </p:spPr>
        <p:txBody>
          <a:bodyPr vert="horz" wrap="square" lIns="0" tIns="0" rIns="0" bIns="0" rtlCol="0">
            <a:spAutoFit/>
          </a:bodyPr>
          <a:lstStyle/>
          <a:p>
            <a:pPr marL="12700">
              <a:lnSpc>
                <a:spcPts val="3735"/>
              </a:lnSpc>
            </a:pPr>
            <a:r>
              <a:rPr spc="-5" dirty="0"/>
              <a:t>3</a:t>
            </a:r>
            <a:r>
              <a:rPr dirty="0"/>
              <a:t>. </a:t>
            </a:r>
            <a:r>
              <a:rPr spc="-5" dirty="0"/>
              <a:t>Questio</a:t>
            </a:r>
            <a:r>
              <a:rPr dirty="0"/>
              <a:t>n</a:t>
            </a:r>
            <a:r>
              <a:rPr spc="-10" dirty="0"/>
              <a:t> </a:t>
            </a:r>
            <a:r>
              <a:rPr spc="-5" dirty="0"/>
              <a:t>benchmarks</a:t>
            </a:r>
          </a:p>
          <a:p>
            <a:pPr marL="12700">
              <a:lnSpc>
                <a:spcPts val="3735"/>
              </a:lnSpc>
            </a:pPr>
            <a:r>
              <a:rPr b="0" spc="-5" dirty="0">
                <a:latin typeface="Arial Narrow"/>
                <a:cs typeface="Arial Narrow"/>
              </a:rPr>
              <a:t>Question</a:t>
            </a:r>
            <a:r>
              <a:rPr b="0" dirty="0">
                <a:latin typeface="Arial Narrow"/>
                <a:cs typeface="Arial Narrow"/>
              </a:rPr>
              <a:t>s</a:t>
            </a:r>
            <a:r>
              <a:rPr b="0" spc="5" dirty="0">
                <a:latin typeface="Arial Narrow"/>
                <a:cs typeface="Arial Narrow"/>
              </a:rPr>
              <a:t> </a:t>
            </a:r>
            <a:r>
              <a:rPr b="0" spc="-10" dirty="0">
                <a:latin typeface="Arial Narrow"/>
                <a:cs typeface="Arial Narrow"/>
              </a:rPr>
              <a:t>wit</a:t>
            </a:r>
            <a:r>
              <a:rPr b="0" dirty="0">
                <a:latin typeface="Arial Narrow"/>
                <a:cs typeface="Arial Narrow"/>
              </a:rPr>
              <a:t>h</a:t>
            </a:r>
            <a:r>
              <a:rPr b="0" spc="10" dirty="0">
                <a:latin typeface="Arial Narrow"/>
                <a:cs typeface="Arial Narrow"/>
              </a:rPr>
              <a:t> </a:t>
            </a:r>
            <a:r>
              <a:rPr b="0" spc="-5" dirty="0">
                <a:latin typeface="Arial Narrow"/>
                <a:cs typeface="Arial Narrow"/>
              </a:rPr>
              <a:t>th</a:t>
            </a:r>
            <a:r>
              <a:rPr b="0" dirty="0">
                <a:latin typeface="Arial Narrow"/>
                <a:cs typeface="Arial Narrow"/>
              </a:rPr>
              <a:t>e </a:t>
            </a:r>
            <a:r>
              <a:rPr b="0" spc="-5" dirty="0">
                <a:latin typeface="Arial Narrow"/>
                <a:cs typeface="Arial Narrow"/>
              </a:rPr>
              <a:t>greates</a:t>
            </a:r>
            <a:r>
              <a:rPr b="0" dirty="0">
                <a:latin typeface="Arial Narrow"/>
                <a:cs typeface="Arial Narrow"/>
              </a:rPr>
              <a:t>t</a:t>
            </a:r>
            <a:r>
              <a:rPr b="0" spc="-5" dirty="0">
                <a:latin typeface="Arial Narrow"/>
                <a:cs typeface="Arial Narrow"/>
              </a:rPr>
              <a:t> deterioratio</a:t>
            </a:r>
            <a:r>
              <a:rPr b="0" dirty="0">
                <a:latin typeface="Arial Narrow"/>
                <a:cs typeface="Arial Narrow"/>
              </a:rPr>
              <a:t>n</a:t>
            </a:r>
            <a:r>
              <a:rPr b="0" spc="-5" dirty="0">
                <a:latin typeface="Arial Narrow"/>
                <a:cs typeface="Arial Narrow"/>
              </a:rPr>
              <a:t> o</a:t>
            </a:r>
            <a:r>
              <a:rPr b="0" dirty="0">
                <a:latin typeface="Arial Narrow"/>
                <a:cs typeface="Arial Narrow"/>
              </a:rPr>
              <a:t>n</a:t>
            </a:r>
            <a:r>
              <a:rPr b="0" spc="20" dirty="0">
                <a:latin typeface="Arial Narrow"/>
                <a:cs typeface="Arial Narrow"/>
              </a:rPr>
              <a:t> </a:t>
            </a:r>
            <a:r>
              <a:rPr b="0" spc="-5" dirty="0">
                <a:latin typeface="Arial Narrow"/>
                <a:cs typeface="Arial Narrow"/>
              </a:rPr>
              <a:t>2017</a:t>
            </a:r>
          </a:p>
        </p:txBody>
      </p:sp>
      <p:sp>
        <p:nvSpPr>
          <p:cNvPr id="12" name="object 12"/>
          <p:cNvSpPr/>
          <p:nvPr/>
        </p:nvSpPr>
        <p:spPr>
          <a:xfrm>
            <a:off x="371081" y="1378305"/>
            <a:ext cx="9728200" cy="0"/>
          </a:xfrm>
          <a:custGeom>
            <a:avLst/>
            <a:gdLst/>
            <a:ahLst/>
            <a:cxnLst/>
            <a:rect l="l" t="t" r="r" b="b"/>
            <a:pathLst>
              <a:path w="9728200">
                <a:moveTo>
                  <a:pt x="0" y="0"/>
                </a:moveTo>
                <a:lnTo>
                  <a:pt x="9727742" y="0"/>
                </a:lnTo>
              </a:path>
            </a:pathLst>
          </a:custGeom>
          <a:ln w="38100">
            <a:solidFill>
              <a:srgbClr val="00945E"/>
            </a:solidFill>
          </a:ln>
        </p:spPr>
        <p:txBody>
          <a:bodyPr wrap="square" lIns="0" tIns="0" rIns="0" bIns="0" rtlCol="0"/>
          <a:lstStyle/>
          <a:p>
            <a:endParaRPr/>
          </a:p>
        </p:txBody>
      </p:sp>
      <p:sp>
        <p:nvSpPr>
          <p:cNvPr id="13" name="object 13"/>
          <p:cNvSpPr txBox="1"/>
          <p:nvPr/>
        </p:nvSpPr>
        <p:spPr>
          <a:xfrm>
            <a:off x="9724478" y="411187"/>
            <a:ext cx="477520" cy="431800"/>
          </a:xfrm>
          <a:prstGeom prst="rect">
            <a:avLst/>
          </a:prstGeom>
        </p:spPr>
        <p:txBody>
          <a:bodyPr vert="horz" wrap="square" lIns="0" tIns="0" rIns="0" bIns="0" rtlCol="0">
            <a:spAutoFit/>
          </a:bodyPr>
          <a:lstStyle/>
          <a:p>
            <a:pPr marL="12700">
              <a:lnSpc>
                <a:spcPct val="100000"/>
              </a:lnSpc>
            </a:pPr>
            <a:r>
              <a:rPr sz="3200" dirty="0">
                <a:solidFill>
                  <a:srgbClr val="00945E"/>
                </a:solidFill>
                <a:latin typeface="Arial"/>
                <a:cs typeface="Arial"/>
              </a:rPr>
              <a:t>19</a:t>
            </a:r>
            <a:endParaRPr sz="3200">
              <a:latin typeface="Arial"/>
              <a:cs typeface="Arial"/>
            </a:endParaRPr>
          </a:p>
        </p:txBody>
      </p:sp>
      <p:sp>
        <p:nvSpPr>
          <p:cNvPr id="14" name="object 14"/>
          <p:cNvSpPr/>
          <p:nvPr/>
        </p:nvSpPr>
        <p:spPr>
          <a:xfrm>
            <a:off x="8456942" y="6659968"/>
            <a:ext cx="1438122" cy="540004"/>
          </a:xfrm>
          <a:prstGeom prst="rect">
            <a:avLst/>
          </a:prstGeom>
          <a:blipFill>
            <a:blip r:embed="rId6" cstate="print"/>
            <a:stretch>
              <a:fillRect/>
            </a:stretch>
          </a:blipFill>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7375" y="359994"/>
            <a:ext cx="8399995" cy="12712"/>
          </a:xfrm>
          <a:prstGeom prst="rect">
            <a:avLst/>
          </a:prstGeom>
          <a:blipFill>
            <a:blip r:embed="rId3" cstate="print"/>
            <a:stretch>
              <a:fillRect/>
            </a:stretch>
          </a:blip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
              <a:lnSpc>
                <a:spcPct val="100000"/>
              </a:lnSpc>
            </a:pPr>
            <a:r>
              <a:rPr b="0" dirty="0">
                <a:latin typeface="Arial Narrow"/>
                <a:cs typeface="Arial Narrow"/>
              </a:rPr>
              <a:t>Introduction</a:t>
            </a:r>
          </a:p>
        </p:txBody>
      </p:sp>
      <p:sp>
        <p:nvSpPr>
          <p:cNvPr id="4" name="object 4"/>
          <p:cNvSpPr/>
          <p:nvPr/>
        </p:nvSpPr>
        <p:spPr>
          <a:xfrm>
            <a:off x="380580" y="937120"/>
            <a:ext cx="9728200" cy="0"/>
          </a:xfrm>
          <a:custGeom>
            <a:avLst/>
            <a:gdLst/>
            <a:ahLst/>
            <a:cxnLst/>
            <a:rect l="l" t="t" r="r" b="b"/>
            <a:pathLst>
              <a:path w="9728200">
                <a:moveTo>
                  <a:pt x="0" y="0"/>
                </a:moveTo>
                <a:lnTo>
                  <a:pt x="9727742" y="0"/>
                </a:lnTo>
              </a:path>
            </a:pathLst>
          </a:custGeom>
          <a:ln w="38100">
            <a:solidFill>
              <a:srgbClr val="00945E"/>
            </a:solidFill>
          </a:ln>
        </p:spPr>
        <p:txBody>
          <a:bodyPr wrap="square" lIns="0" tIns="0" rIns="0" bIns="0" rtlCol="0"/>
          <a:lstStyle/>
          <a:p>
            <a:endParaRPr/>
          </a:p>
        </p:txBody>
      </p:sp>
      <p:sp>
        <p:nvSpPr>
          <p:cNvPr id="5" name="object 5"/>
          <p:cNvSpPr txBox="1"/>
          <p:nvPr/>
        </p:nvSpPr>
        <p:spPr>
          <a:xfrm>
            <a:off x="1094358" y="2393654"/>
            <a:ext cx="8234045" cy="563245"/>
          </a:xfrm>
          <a:prstGeom prst="rect">
            <a:avLst/>
          </a:prstGeom>
        </p:spPr>
        <p:txBody>
          <a:bodyPr vert="horz" wrap="square" lIns="0" tIns="0" rIns="0" bIns="0" rtlCol="0">
            <a:spAutoFit/>
          </a:bodyPr>
          <a:lstStyle/>
          <a:p>
            <a:pPr marL="12700" marR="5080">
              <a:lnSpc>
                <a:spcPts val="2230"/>
              </a:lnSpc>
            </a:pPr>
            <a:r>
              <a:rPr sz="2000" dirty="0">
                <a:latin typeface="Arial"/>
                <a:cs typeface="Arial"/>
              </a:rPr>
              <a:t>This presentation provides an overview of your organisation's key People Matter Survey results for 2018.</a:t>
            </a:r>
            <a:endParaRPr sz="2000">
              <a:latin typeface="Arial"/>
              <a:cs typeface="Arial"/>
            </a:endParaRPr>
          </a:p>
        </p:txBody>
      </p:sp>
      <p:sp>
        <p:nvSpPr>
          <p:cNvPr id="6" name="object 6"/>
          <p:cNvSpPr txBox="1"/>
          <p:nvPr/>
        </p:nvSpPr>
        <p:spPr>
          <a:xfrm>
            <a:off x="1055039" y="3719534"/>
            <a:ext cx="8199755" cy="279400"/>
          </a:xfrm>
          <a:prstGeom prst="rect">
            <a:avLst/>
          </a:prstGeom>
        </p:spPr>
        <p:txBody>
          <a:bodyPr vert="horz" wrap="square" lIns="0" tIns="0" rIns="0" bIns="0" rtlCol="0">
            <a:spAutoFit/>
          </a:bodyPr>
          <a:lstStyle/>
          <a:p>
            <a:pPr marL="12700">
              <a:lnSpc>
                <a:spcPct val="100000"/>
              </a:lnSpc>
            </a:pPr>
            <a:r>
              <a:rPr sz="2000" dirty="0">
                <a:latin typeface="Arial"/>
                <a:cs typeface="Arial"/>
              </a:rPr>
              <a:t>More detailed results can be found in your benchmark and result reports.</a:t>
            </a:r>
            <a:endParaRPr sz="2000">
              <a:latin typeface="Arial"/>
              <a:cs typeface="Arial"/>
            </a:endParaRPr>
          </a:p>
        </p:txBody>
      </p:sp>
      <p:sp>
        <p:nvSpPr>
          <p:cNvPr id="7" name="object 7"/>
          <p:cNvSpPr txBox="1"/>
          <p:nvPr/>
        </p:nvSpPr>
        <p:spPr>
          <a:xfrm>
            <a:off x="1055039" y="4976834"/>
            <a:ext cx="7847330" cy="279400"/>
          </a:xfrm>
          <a:prstGeom prst="rect">
            <a:avLst/>
          </a:prstGeom>
        </p:spPr>
        <p:txBody>
          <a:bodyPr vert="horz" wrap="square" lIns="0" tIns="0" rIns="0" bIns="0" rtlCol="0">
            <a:spAutoFit/>
          </a:bodyPr>
          <a:lstStyle/>
          <a:p>
            <a:pPr marL="12700">
              <a:lnSpc>
                <a:spcPct val="100000"/>
              </a:lnSpc>
            </a:pPr>
            <a:r>
              <a:rPr sz="2000" dirty="0">
                <a:latin typeface="Arial"/>
                <a:cs typeface="Arial"/>
              </a:rPr>
              <a:t>Your organisation achieved a 68% response rate with 101 responses.</a:t>
            </a:r>
            <a:endParaRPr sz="2000">
              <a:latin typeface="Arial"/>
              <a:cs typeface="Arial"/>
            </a:endParaRPr>
          </a:p>
        </p:txBody>
      </p:sp>
      <p:sp>
        <p:nvSpPr>
          <p:cNvPr id="8" name="object 8"/>
          <p:cNvSpPr/>
          <p:nvPr/>
        </p:nvSpPr>
        <p:spPr>
          <a:xfrm>
            <a:off x="8456942" y="6659968"/>
            <a:ext cx="1438122" cy="540004"/>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20320">
              <a:lnSpc>
                <a:spcPct val="100000"/>
              </a:lnSpc>
            </a:pPr>
            <a:r>
              <a:rPr b="0" spc="-5" dirty="0">
                <a:latin typeface="Arial Narrow"/>
                <a:cs typeface="Arial Narrow"/>
              </a:rPr>
              <a:t>Contents</a:t>
            </a:r>
          </a:p>
        </p:txBody>
      </p:sp>
      <p:sp>
        <p:nvSpPr>
          <p:cNvPr id="3" name="object 3"/>
          <p:cNvSpPr/>
          <p:nvPr/>
        </p:nvSpPr>
        <p:spPr>
          <a:xfrm>
            <a:off x="399567" y="931849"/>
            <a:ext cx="9728200" cy="0"/>
          </a:xfrm>
          <a:custGeom>
            <a:avLst/>
            <a:gdLst/>
            <a:ahLst/>
            <a:cxnLst/>
            <a:rect l="l" t="t" r="r" b="b"/>
            <a:pathLst>
              <a:path w="9728200">
                <a:moveTo>
                  <a:pt x="0" y="0"/>
                </a:moveTo>
                <a:lnTo>
                  <a:pt x="9727742" y="0"/>
                </a:lnTo>
              </a:path>
            </a:pathLst>
          </a:custGeom>
          <a:ln w="38100">
            <a:solidFill>
              <a:srgbClr val="00945E"/>
            </a:solidFill>
          </a:ln>
        </p:spPr>
        <p:txBody>
          <a:bodyPr wrap="square" lIns="0" tIns="0" rIns="0" bIns="0" rtlCol="0"/>
          <a:lstStyle/>
          <a:p>
            <a:endParaRPr/>
          </a:p>
        </p:txBody>
      </p:sp>
      <p:sp>
        <p:nvSpPr>
          <p:cNvPr id="5" name="object 5"/>
          <p:cNvSpPr/>
          <p:nvPr/>
        </p:nvSpPr>
        <p:spPr>
          <a:xfrm>
            <a:off x="8456942" y="6659968"/>
            <a:ext cx="1438122" cy="540004"/>
          </a:xfrm>
          <a:prstGeom prst="rect">
            <a:avLst/>
          </a:prstGeom>
          <a:blipFill>
            <a:blip r:embed="rId3" cstate="print"/>
            <a:stretch>
              <a:fillRect/>
            </a:stretch>
          </a:blipFill>
        </p:spPr>
        <p:txBody>
          <a:bodyPr wrap="square" lIns="0" tIns="0" rIns="0" bIns="0" rtlCol="0"/>
          <a:lstStyle/>
          <a:p>
            <a:endParaRPr/>
          </a:p>
        </p:txBody>
      </p:sp>
      <p:graphicFrame>
        <p:nvGraphicFramePr>
          <p:cNvPr id="4" name="object 4"/>
          <p:cNvGraphicFramePr>
            <a:graphicFrameLocks noGrp="1"/>
          </p:cNvGraphicFramePr>
          <p:nvPr/>
        </p:nvGraphicFramePr>
        <p:xfrm>
          <a:off x="1629943" y="975994"/>
          <a:ext cx="7471777" cy="5393629"/>
        </p:xfrm>
        <a:graphic>
          <a:graphicData uri="http://schemas.openxmlformats.org/drawingml/2006/table">
            <a:tbl>
              <a:tblPr firstRow="1" bandRow="1">
                <a:tableStyleId>{2D5ABB26-0587-4C30-8999-92F81FD0307C}</a:tableStyleId>
              </a:tblPr>
              <a:tblGrid>
                <a:gridCol w="1271473"/>
                <a:gridCol w="793788"/>
                <a:gridCol w="5406516"/>
              </a:tblGrid>
              <a:tr h="297192">
                <a:tc>
                  <a:txBody>
                    <a:bodyPr/>
                    <a:lstStyle/>
                    <a:p>
                      <a:pPr marL="307975">
                        <a:lnSpc>
                          <a:spcPct val="100000"/>
                        </a:lnSpc>
                      </a:pPr>
                      <a:r>
                        <a:rPr sz="1400" b="1" dirty="0">
                          <a:solidFill>
                            <a:srgbClr val="FFFFFF"/>
                          </a:solidFill>
                          <a:latin typeface="Arial"/>
                          <a:cs typeface="Arial"/>
                        </a:rPr>
                        <a:t>Section</a:t>
                      </a:r>
                      <a:endParaRPr sz="1400">
                        <a:latin typeface="Arial"/>
                        <a:cs typeface="Arial"/>
                      </a:endParaRPr>
                    </a:p>
                  </a:txBody>
                  <a:tcPr marL="0" marR="0" marT="0" marB="0">
                    <a:lnL w="12700">
                      <a:solidFill>
                        <a:srgbClr val="D2D2D2"/>
                      </a:solidFill>
                      <a:prstDash val="solid"/>
                    </a:lnL>
                    <a:solidFill>
                      <a:srgbClr val="808080"/>
                    </a:solidFill>
                  </a:tcPr>
                </a:tc>
                <a:tc>
                  <a:txBody>
                    <a:bodyPr/>
                    <a:lstStyle/>
                    <a:p>
                      <a:pPr marL="237490">
                        <a:lnSpc>
                          <a:spcPct val="100000"/>
                        </a:lnSpc>
                      </a:pPr>
                      <a:r>
                        <a:rPr sz="1400" b="1" dirty="0">
                          <a:solidFill>
                            <a:srgbClr val="FFFFFF"/>
                          </a:solidFill>
                          <a:latin typeface="Arial"/>
                          <a:cs typeface="Arial"/>
                        </a:rPr>
                        <a:t>Page</a:t>
                      </a:r>
                      <a:endParaRPr sz="1400">
                        <a:latin typeface="Arial"/>
                        <a:cs typeface="Arial"/>
                      </a:endParaRPr>
                    </a:p>
                  </a:txBody>
                  <a:tcPr marL="0" marR="0" marT="0" marB="0">
                    <a:solidFill>
                      <a:srgbClr val="808080"/>
                    </a:solidFill>
                  </a:tcPr>
                </a:tc>
                <a:tc>
                  <a:txBody>
                    <a:bodyPr/>
                    <a:lstStyle/>
                    <a:p>
                      <a:pPr marL="130810">
                        <a:lnSpc>
                          <a:spcPct val="100000"/>
                        </a:lnSpc>
                      </a:pPr>
                      <a:r>
                        <a:rPr sz="1400" b="1" dirty="0">
                          <a:solidFill>
                            <a:srgbClr val="FFFFFF"/>
                          </a:solidFill>
                          <a:latin typeface="Arial"/>
                          <a:cs typeface="Arial"/>
                        </a:rPr>
                        <a:t>Topic</a:t>
                      </a:r>
                      <a:endParaRPr sz="1400">
                        <a:latin typeface="Arial"/>
                        <a:cs typeface="Arial"/>
                      </a:endParaRPr>
                    </a:p>
                  </a:txBody>
                  <a:tcPr marL="0" marR="0" marT="0" marB="0">
                    <a:lnR w="12700">
                      <a:solidFill>
                        <a:srgbClr val="D2D2D2"/>
                      </a:solidFill>
                      <a:prstDash val="solid"/>
                    </a:lnR>
                    <a:solidFill>
                      <a:srgbClr val="808080"/>
                    </a:solidFill>
                  </a:tcPr>
                </a:tc>
              </a:tr>
              <a:tr h="318731">
                <a:tc gridSpan="2">
                  <a:txBody>
                    <a:bodyPr/>
                    <a:lstStyle/>
                    <a:p>
                      <a:pPr marR="287020" algn="r">
                        <a:lnSpc>
                          <a:spcPct val="100000"/>
                        </a:lnSpc>
                      </a:pPr>
                      <a:r>
                        <a:rPr sz="1400" dirty="0">
                          <a:solidFill>
                            <a:srgbClr val="585858"/>
                          </a:solidFill>
                          <a:latin typeface="Arial"/>
                          <a:cs typeface="Arial"/>
                        </a:rPr>
                        <a:t>4</a:t>
                      </a:r>
                      <a:endParaRPr sz="1400">
                        <a:latin typeface="Arial"/>
                        <a:cs typeface="Arial"/>
                      </a:endParaRPr>
                    </a:p>
                  </a:txBody>
                  <a:tcPr marL="0" marR="0" marT="0" marB="0">
                    <a:lnL w="12700">
                      <a:solidFill>
                        <a:srgbClr val="D2D2D2"/>
                      </a:solidFill>
                      <a:prstDash val="solid"/>
                    </a:lnL>
                    <a:lnB w="12700">
                      <a:solidFill>
                        <a:srgbClr val="D2D2D2"/>
                      </a:solidFill>
                      <a:prstDash val="solid"/>
                    </a:lnB>
                  </a:tcPr>
                </a:tc>
                <a:tc hMerge="1">
                  <a:txBody>
                    <a:bodyPr/>
                    <a:lstStyle/>
                    <a:p>
                      <a:endParaRPr/>
                    </a:p>
                  </a:txBody>
                  <a:tcPr marL="0" marR="0" marT="0" marB="0"/>
                </a:tc>
                <a:tc>
                  <a:txBody>
                    <a:bodyPr/>
                    <a:lstStyle/>
                    <a:p>
                      <a:pPr marL="130810">
                        <a:lnSpc>
                          <a:spcPct val="100000"/>
                        </a:lnSpc>
                      </a:pPr>
                      <a:r>
                        <a:rPr sz="1400" dirty="0">
                          <a:solidFill>
                            <a:srgbClr val="585858"/>
                          </a:solidFill>
                          <a:latin typeface="Arial"/>
                          <a:cs typeface="Arial"/>
                        </a:rPr>
                        <a:t>Comparator group</a:t>
                      </a:r>
                      <a:endParaRPr sz="1400">
                        <a:latin typeface="Arial"/>
                        <a:cs typeface="Arial"/>
                      </a:endParaRPr>
                    </a:p>
                  </a:txBody>
                  <a:tcPr marL="0" marR="0" marT="0" marB="0">
                    <a:lnR w="12700">
                      <a:solidFill>
                        <a:srgbClr val="D2D2D2"/>
                      </a:solidFill>
                      <a:prstDash val="solid"/>
                    </a:lnR>
                    <a:lnB w="12700">
                      <a:solidFill>
                        <a:srgbClr val="D2D2D2"/>
                      </a:solidFill>
                      <a:prstDash val="solid"/>
                    </a:lnB>
                  </a:tcPr>
                </a:tc>
              </a:tr>
              <a:tr h="318719">
                <a:tc rowSpan="3">
                  <a:txBody>
                    <a:bodyPr/>
                    <a:lstStyle/>
                    <a:p>
                      <a:pPr marL="19050" marR="190500">
                        <a:lnSpc>
                          <a:spcPts val="1560"/>
                        </a:lnSpc>
                      </a:pPr>
                      <a:r>
                        <a:rPr sz="1400" b="1" dirty="0">
                          <a:solidFill>
                            <a:srgbClr val="585858"/>
                          </a:solidFill>
                          <a:latin typeface="Arial"/>
                          <a:cs typeface="Arial"/>
                        </a:rPr>
                        <a:t>1. Headline benchmarks</a:t>
                      </a:r>
                      <a:endParaRPr sz="1400">
                        <a:latin typeface="Arial"/>
                        <a:cs typeface="Arial"/>
                      </a:endParaRPr>
                    </a:p>
                  </a:txBody>
                  <a:tcPr marL="0" marR="0" marT="0" marB="0">
                    <a:lnL w="12700">
                      <a:solidFill>
                        <a:srgbClr val="D2D2D2"/>
                      </a:solidFill>
                      <a:prstDash val="solid"/>
                    </a:lnL>
                    <a:lnT w="12700">
                      <a:solidFill>
                        <a:srgbClr val="D2D2D2"/>
                      </a:solidFill>
                      <a:prstDash val="solid"/>
                    </a:lnT>
                    <a:lnB w="12700">
                      <a:solidFill>
                        <a:srgbClr val="D2D2D2"/>
                      </a:solidFill>
                      <a:prstDash val="solid"/>
                    </a:lnB>
                  </a:tcPr>
                </a:tc>
                <a:tc>
                  <a:txBody>
                    <a:bodyPr/>
                    <a:lstStyle/>
                    <a:p>
                      <a:pPr marL="105410" algn="ctr">
                        <a:lnSpc>
                          <a:spcPct val="100000"/>
                        </a:lnSpc>
                      </a:pPr>
                      <a:r>
                        <a:rPr sz="1400" dirty="0">
                          <a:solidFill>
                            <a:srgbClr val="585858"/>
                          </a:solidFill>
                          <a:latin typeface="Arial"/>
                          <a:cs typeface="Arial"/>
                        </a:rPr>
                        <a:t>5</a:t>
                      </a:r>
                      <a:endParaRPr sz="1400">
                        <a:latin typeface="Arial"/>
                        <a:cs typeface="Arial"/>
                      </a:endParaRPr>
                    </a:p>
                  </a:txBody>
                  <a:tcPr marL="0" marR="0" marT="0" marB="0">
                    <a:lnT w="12700">
                      <a:solidFill>
                        <a:srgbClr val="D2D2D2"/>
                      </a:solidFill>
                      <a:prstDash val="solid"/>
                    </a:lnT>
                    <a:lnB w="12700">
                      <a:solidFill>
                        <a:srgbClr val="D2D2D2"/>
                      </a:solidFill>
                      <a:prstDash val="solid"/>
                    </a:lnB>
                  </a:tcPr>
                </a:tc>
                <a:tc>
                  <a:txBody>
                    <a:bodyPr/>
                    <a:lstStyle/>
                    <a:p>
                      <a:pPr marL="130810">
                        <a:lnSpc>
                          <a:spcPct val="100000"/>
                        </a:lnSpc>
                      </a:pPr>
                      <a:r>
                        <a:rPr sz="1400" dirty="0">
                          <a:solidFill>
                            <a:srgbClr val="585858"/>
                          </a:solidFill>
                          <a:latin typeface="Arial"/>
                          <a:cs typeface="Arial"/>
                        </a:rPr>
                        <a:t>Public sector values</a:t>
                      </a:r>
                      <a:endParaRPr sz="1400">
                        <a:latin typeface="Arial"/>
                        <a:cs typeface="Arial"/>
                      </a:endParaRPr>
                    </a:p>
                  </a:txBody>
                  <a:tcPr marL="0" marR="0" marT="0" marB="0">
                    <a:lnR w="12700">
                      <a:solidFill>
                        <a:srgbClr val="D2D2D2"/>
                      </a:solidFill>
                      <a:prstDash val="solid"/>
                    </a:lnR>
                    <a:lnT w="12700">
                      <a:solidFill>
                        <a:srgbClr val="D2D2D2"/>
                      </a:solidFill>
                      <a:prstDash val="solid"/>
                    </a:lnT>
                    <a:lnB w="12700">
                      <a:solidFill>
                        <a:srgbClr val="D2D2D2"/>
                      </a:solidFill>
                      <a:prstDash val="solid"/>
                    </a:lnB>
                  </a:tcPr>
                </a:tc>
              </a:tr>
              <a:tr h="318731">
                <a:tc vMerge="1">
                  <a:txBody>
                    <a:bodyPr/>
                    <a:lstStyle/>
                    <a:p>
                      <a:endParaRPr/>
                    </a:p>
                  </a:txBody>
                  <a:tcPr marL="0" marR="0" marT="0" marB="0">
                    <a:lnL w="12700">
                      <a:solidFill>
                        <a:srgbClr val="D2D2D2"/>
                      </a:solidFill>
                      <a:prstDash val="solid"/>
                    </a:lnL>
                    <a:lnT w="12700">
                      <a:solidFill>
                        <a:srgbClr val="D2D2D2"/>
                      </a:solidFill>
                      <a:prstDash val="solid"/>
                    </a:lnT>
                    <a:lnB w="12700">
                      <a:solidFill>
                        <a:srgbClr val="D2D2D2"/>
                      </a:solidFill>
                      <a:prstDash val="solid"/>
                    </a:lnB>
                  </a:tcPr>
                </a:tc>
                <a:tc>
                  <a:txBody>
                    <a:bodyPr/>
                    <a:lstStyle/>
                    <a:p>
                      <a:pPr marL="105410" algn="ctr">
                        <a:lnSpc>
                          <a:spcPct val="100000"/>
                        </a:lnSpc>
                      </a:pPr>
                      <a:r>
                        <a:rPr sz="1400" dirty="0">
                          <a:solidFill>
                            <a:srgbClr val="585858"/>
                          </a:solidFill>
                          <a:latin typeface="Arial"/>
                          <a:cs typeface="Arial"/>
                        </a:rPr>
                        <a:t>6</a:t>
                      </a:r>
                      <a:endParaRPr sz="1400">
                        <a:latin typeface="Arial"/>
                        <a:cs typeface="Arial"/>
                      </a:endParaRPr>
                    </a:p>
                  </a:txBody>
                  <a:tcPr marL="0" marR="0" marT="0" marB="0">
                    <a:lnT w="12700">
                      <a:solidFill>
                        <a:srgbClr val="D2D2D2"/>
                      </a:solidFill>
                      <a:prstDash val="solid"/>
                    </a:lnT>
                    <a:lnB w="12700">
                      <a:solidFill>
                        <a:srgbClr val="D2D2D2"/>
                      </a:solidFill>
                      <a:prstDash val="solid"/>
                    </a:lnB>
                  </a:tcPr>
                </a:tc>
                <a:tc>
                  <a:txBody>
                    <a:bodyPr/>
                    <a:lstStyle/>
                    <a:p>
                      <a:pPr marL="130810">
                        <a:lnSpc>
                          <a:spcPct val="100000"/>
                        </a:lnSpc>
                      </a:pPr>
                      <a:r>
                        <a:rPr sz="1400" dirty="0">
                          <a:solidFill>
                            <a:srgbClr val="585858"/>
                          </a:solidFill>
                          <a:latin typeface="Arial"/>
                          <a:cs typeface="Arial"/>
                        </a:rPr>
                        <a:t>Employment principles</a:t>
                      </a:r>
                      <a:endParaRPr sz="1400">
                        <a:latin typeface="Arial"/>
                        <a:cs typeface="Arial"/>
                      </a:endParaRPr>
                    </a:p>
                  </a:txBody>
                  <a:tcPr marL="0" marR="0" marT="0" marB="0">
                    <a:lnR w="12700">
                      <a:solidFill>
                        <a:srgbClr val="D2D2D2"/>
                      </a:solidFill>
                      <a:prstDash val="solid"/>
                    </a:lnR>
                    <a:lnT w="12700">
                      <a:solidFill>
                        <a:srgbClr val="D2D2D2"/>
                      </a:solidFill>
                      <a:prstDash val="solid"/>
                    </a:lnT>
                    <a:lnB w="12700">
                      <a:solidFill>
                        <a:srgbClr val="D2D2D2"/>
                      </a:solidFill>
                      <a:prstDash val="solid"/>
                    </a:lnB>
                  </a:tcPr>
                </a:tc>
              </a:tr>
              <a:tr h="318719">
                <a:tc vMerge="1">
                  <a:txBody>
                    <a:bodyPr/>
                    <a:lstStyle/>
                    <a:p>
                      <a:endParaRPr/>
                    </a:p>
                  </a:txBody>
                  <a:tcPr marL="0" marR="0" marT="0" marB="0">
                    <a:lnL w="12700">
                      <a:solidFill>
                        <a:srgbClr val="D2D2D2"/>
                      </a:solidFill>
                      <a:prstDash val="solid"/>
                    </a:lnL>
                    <a:lnT w="12700">
                      <a:solidFill>
                        <a:srgbClr val="D2D2D2"/>
                      </a:solidFill>
                      <a:prstDash val="solid"/>
                    </a:lnT>
                    <a:lnB w="12700">
                      <a:solidFill>
                        <a:srgbClr val="D2D2D2"/>
                      </a:solidFill>
                      <a:prstDash val="solid"/>
                    </a:lnB>
                  </a:tcPr>
                </a:tc>
                <a:tc>
                  <a:txBody>
                    <a:bodyPr/>
                    <a:lstStyle/>
                    <a:p>
                      <a:pPr marL="105410" algn="ctr">
                        <a:lnSpc>
                          <a:spcPct val="100000"/>
                        </a:lnSpc>
                      </a:pPr>
                      <a:r>
                        <a:rPr sz="1400" dirty="0">
                          <a:solidFill>
                            <a:srgbClr val="585858"/>
                          </a:solidFill>
                          <a:latin typeface="Arial"/>
                          <a:cs typeface="Arial"/>
                        </a:rPr>
                        <a:t>7</a:t>
                      </a:r>
                      <a:endParaRPr sz="1400">
                        <a:latin typeface="Arial"/>
                        <a:cs typeface="Arial"/>
                      </a:endParaRPr>
                    </a:p>
                  </a:txBody>
                  <a:tcPr marL="0" marR="0" marT="0" marB="0">
                    <a:lnT w="12700">
                      <a:solidFill>
                        <a:srgbClr val="D2D2D2"/>
                      </a:solidFill>
                      <a:prstDash val="solid"/>
                    </a:lnT>
                    <a:lnB w="12700">
                      <a:solidFill>
                        <a:srgbClr val="D2D2D2"/>
                      </a:solidFill>
                      <a:prstDash val="solid"/>
                    </a:lnB>
                  </a:tcPr>
                </a:tc>
                <a:tc>
                  <a:txBody>
                    <a:bodyPr/>
                    <a:lstStyle/>
                    <a:p>
                      <a:pPr marL="130810">
                        <a:lnSpc>
                          <a:spcPct val="100000"/>
                        </a:lnSpc>
                      </a:pPr>
                      <a:r>
                        <a:rPr sz="1400" dirty="0">
                          <a:solidFill>
                            <a:srgbClr val="585858"/>
                          </a:solidFill>
                          <a:latin typeface="Arial"/>
                          <a:cs typeface="Arial"/>
                        </a:rPr>
                        <a:t>Supporting measures and negative behaviours</a:t>
                      </a:r>
                      <a:endParaRPr sz="1400">
                        <a:latin typeface="Arial"/>
                        <a:cs typeface="Arial"/>
                      </a:endParaRPr>
                    </a:p>
                  </a:txBody>
                  <a:tcPr marL="0" marR="0" marT="0" marB="0">
                    <a:lnR w="12700">
                      <a:solidFill>
                        <a:srgbClr val="D2D2D2"/>
                      </a:solidFill>
                      <a:prstDash val="solid"/>
                    </a:lnR>
                    <a:lnT w="12700">
                      <a:solidFill>
                        <a:srgbClr val="D2D2D2"/>
                      </a:solidFill>
                      <a:prstDash val="solid"/>
                    </a:lnT>
                    <a:lnB w="12700">
                      <a:solidFill>
                        <a:srgbClr val="D2D2D2"/>
                      </a:solidFill>
                      <a:prstDash val="solid"/>
                    </a:lnB>
                  </a:tcPr>
                </a:tc>
              </a:tr>
              <a:tr h="318731">
                <a:tc rowSpan="6">
                  <a:txBody>
                    <a:bodyPr/>
                    <a:lstStyle/>
                    <a:p>
                      <a:pPr marL="19050" marR="387985">
                        <a:lnSpc>
                          <a:spcPts val="1560"/>
                        </a:lnSpc>
                      </a:pPr>
                      <a:r>
                        <a:rPr sz="1400" b="1" dirty="0">
                          <a:solidFill>
                            <a:srgbClr val="585858"/>
                          </a:solidFill>
                          <a:latin typeface="Arial"/>
                          <a:cs typeface="Arial"/>
                        </a:rPr>
                        <a:t>2. Key indicators</a:t>
                      </a:r>
                      <a:endParaRPr sz="1400">
                        <a:latin typeface="Arial"/>
                        <a:cs typeface="Arial"/>
                      </a:endParaRPr>
                    </a:p>
                  </a:txBody>
                  <a:tcPr marL="0" marR="0" marT="0" marB="0">
                    <a:lnL w="12700">
                      <a:solidFill>
                        <a:srgbClr val="D2D2D2"/>
                      </a:solidFill>
                      <a:prstDash val="solid"/>
                    </a:lnL>
                    <a:lnT w="12700">
                      <a:solidFill>
                        <a:srgbClr val="D2D2D2"/>
                      </a:solidFill>
                      <a:prstDash val="solid"/>
                    </a:lnT>
                    <a:lnB w="12700">
                      <a:solidFill>
                        <a:srgbClr val="D2D2D2"/>
                      </a:solidFill>
                      <a:prstDash val="solid"/>
                    </a:lnB>
                  </a:tcPr>
                </a:tc>
                <a:tc>
                  <a:txBody>
                    <a:bodyPr/>
                    <a:lstStyle/>
                    <a:p>
                      <a:pPr marL="105410" algn="ctr">
                        <a:lnSpc>
                          <a:spcPct val="100000"/>
                        </a:lnSpc>
                      </a:pPr>
                      <a:r>
                        <a:rPr sz="1400" dirty="0">
                          <a:solidFill>
                            <a:srgbClr val="585858"/>
                          </a:solidFill>
                          <a:latin typeface="Arial"/>
                          <a:cs typeface="Arial"/>
                        </a:rPr>
                        <a:t>8</a:t>
                      </a:r>
                      <a:endParaRPr sz="1400">
                        <a:latin typeface="Arial"/>
                        <a:cs typeface="Arial"/>
                      </a:endParaRPr>
                    </a:p>
                  </a:txBody>
                  <a:tcPr marL="0" marR="0" marT="0" marB="0">
                    <a:lnT w="12700">
                      <a:solidFill>
                        <a:srgbClr val="D2D2D2"/>
                      </a:solidFill>
                      <a:prstDash val="solid"/>
                    </a:lnT>
                    <a:lnB w="12700">
                      <a:solidFill>
                        <a:srgbClr val="D2D2D2"/>
                      </a:solidFill>
                      <a:prstDash val="solid"/>
                    </a:lnB>
                  </a:tcPr>
                </a:tc>
                <a:tc>
                  <a:txBody>
                    <a:bodyPr/>
                    <a:lstStyle/>
                    <a:p>
                      <a:pPr marL="130810">
                        <a:lnSpc>
                          <a:spcPct val="100000"/>
                        </a:lnSpc>
                      </a:pPr>
                      <a:r>
                        <a:rPr sz="1400" dirty="0">
                          <a:solidFill>
                            <a:srgbClr val="585858"/>
                          </a:solidFill>
                          <a:latin typeface="Arial"/>
                          <a:cs typeface="Arial"/>
                        </a:rPr>
                        <a:t>Employee engagement – Key factors</a:t>
                      </a:r>
                      <a:endParaRPr sz="1400">
                        <a:latin typeface="Arial"/>
                        <a:cs typeface="Arial"/>
                      </a:endParaRPr>
                    </a:p>
                  </a:txBody>
                  <a:tcPr marL="0" marR="0" marT="0" marB="0">
                    <a:lnR w="12700">
                      <a:solidFill>
                        <a:srgbClr val="D2D2D2"/>
                      </a:solidFill>
                      <a:prstDash val="solid"/>
                    </a:lnR>
                    <a:lnT w="12700">
                      <a:solidFill>
                        <a:srgbClr val="D2D2D2"/>
                      </a:solidFill>
                      <a:prstDash val="solid"/>
                    </a:lnT>
                    <a:lnB w="12700">
                      <a:solidFill>
                        <a:srgbClr val="D2D2D2"/>
                      </a:solidFill>
                      <a:prstDash val="solid"/>
                    </a:lnB>
                  </a:tcPr>
                </a:tc>
              </a:tr>
              <a:tr h="318731">
                <a:tc vMerge="1">
                  <a:txBody>
                    <a:bodyPr/>
                    <a:lstStyle/>
                    <a:p>
                      <a:endParaRPr/>
                    </a:p>
                  </a:txBody>
                  <a:tcPr marL="0" marR="0" marT="0" marB="0">
                    <a:lnL w="12700">
                      <a:solidFill>
                        <a:srgbClr val="D2D2D2"/>
                      </a:solidFill>
                      <a:prstDash val="solid"/>
                    </a:lnL>
                    <a:lnT w="12700">
                      <a:solidFill>
                        <a:srgbClr val="D2D2D2"/>
                      </a:solidFill>
                      <a:prstDash val="solid"/>
                    </a:lnT>
                    <a:lnB w="12700">
                      <a:solidFill>
                        <a:srgbClr val="D2D2D2"/>
                      </a:solidFill>
                      <a:prstDash val="solid"/>
                    </a:lnB>
                  </a:tcPr>
                </a:tc>
                <a:tc>
                  <a:txBody>
                    <a:bodyPr/>
                    <a:lstStyle/>
                    <a:p>
                      <a:pPr marL="105410" algn="ctr">
                        <a:lnSpc>
                          <a:spcPct val="100000"/>
                        </a:lnSpc>
                      </a:pPr>
                      <a:r>
                        <a:rPr sz="1400" dirty="0">
                          <a:solidFill>
                            <a:srgbClr val="585858"/>
                          </a:solidFill>
                          <a:latin typeface="Arial"/>
                          <a:cs typeface="Arial"/>
                        </a:rPr>
                        <a:t>9</a:t>
                      </a:r>
                      <a:endParaRPr sz="1400">
                        <a:latin typeface="Arial"/>
                        <a:cs typeface="Arial"/>
                      </a:endParaRPr>
                    </a:p>
                  </a:txBody>
                  <a:tcPr marL="0" marR="0" marT="0" marB="0">
                    <a:lnT w="12700">
                      <a:solidFill>
                        <a:srgbClr val="D2D2D2"/>
                      </a:solidFill>
                      <a:prstDash val="solid"/>
                    </a:lnT>
                    <a:lnB w="12700">
                      <a:solidFill>
                        <a:srgbClr val="D2D2D2"/>
                      </a:solidFill>
                      <a:prstDash val="solid"/>
                    </a:lnB>
                  </a:tcPr>
                </a:tc>
                <a:tc>
                  <a:txBody>
                    <a:bodyPr/>
                    <a:lstStyle/>
                    <a:p>
                      <a:pPr marL="130810">
                        <a:lnSpc>
                          <a:spcPct val="100000"/>
                        </a:lnSpc>
                      </a:pPr>
                      <a:r>
                        <a:rPr sz="1400" dirty="0">
                          <a:solidFill>
                            <a:srgbClr val="585858"/>
                          </a:solidFill>
                          <a:latin typeface="Arial"/>
                          <a:cs typeface="Arial"/>
                        </a:rPr>
                        <a:t>Employee engagement – Key factor description</a:t>
                      </a:r>
                      <a:endParaRPr sz="1400">
                        <a:latin typeface="Arial"/>
                        <a:cs typeface="Arial"/>
                      </a:endParaRPr>
                    </a:p>
                  </a:txBody>
                  <a:tcPr marL="0" marR="0" marT="0" marB="0">
                    <a:lnR w="12700">
                      <a:solidFill>
                        <a:srgbClr val="D2D2D2"/>
                      </a:solidFill>
                      <a:prstDash val="solid"/>
                    </a:lnR>
                    <a:lnT w="12700">
                      <a:solidFill>
                        <a:srgbClr val="D2D2D2"/>
                      </a:solidFill>
                      <a:prstDash val="solid"/>
                    </a:lnT>
                    <a:lnB w="12700">
                      <a:solidFill>
                        <a:srgbClr val="D2D2D2"/>
                      </a:solidFill>
                      <a:prstDash val="solid"/>
                    </a:lnB>
                  </a:tcPr>
                </a:tc>
              </a:tr>
              <a:tr h="318719">
                <a:tc vMerge="1">
                  <a:txBody>
                    <a:bodyPr/>
                    <a:lstStyle/>
                    <a:p>
                      <a:endParaRPr/>
                    </a:p>
                  </a:txBody>
                  <a:tcPr marL="0" marR="0" marT="0" marB="0">
                    <a:lnL w="12700">
                      <a:solidFill>
                        <a:srgbClr val="D2D2D2"/>
                      </a:solidFill>
                      <a:prstDash val="solid"/>
                    </a:lnL>
                    <a:lnT w="12700">
                      <a:solidFill>
                        <a:srgbClr val="D2D2D2"/>
                      </a:solidFill>
                      <a:prstDash val="solid"/>
                    </a:lnT>
                    <a:lnB w="12700">
                      <a:solidFill>
                        <a:srgbClr val="D2D2D2"/>
                      </a:solidFill>
                      <a:prstDash val="solid"/>
                    </a:lnB>
                  </a:tcPr>
                </a:tc>
                <a:tc>
                  <a:txBody>
                    <a:bodyPr/>
                    <a:lstStyle/>
                    <a:p>
                      <a:pPr marL="350520">
                        <a:lnSpc>
                          <a:spcPct val="100000"/>
                        </a:lnSpc>
                      </a:pPr>
                      <a:r>
                        <a:rPr sz="1400" dirty="0">
                          <a:solidFill>
                            <a:srgbClr val="585858"/>
                          </a:solidFill>
                          <a:latin typeface="Arial"/>
                          <a:cs typeface="Arial"/>
                        </a:rPr>
                        <a:t>10</a:t>
                      </a:r>
                      <a:endParaRPr sz="1400">
                        <a:latin typeface="Arial"/>
                        <a:cs typeface="Arial"/>
                      </a:endParaRPr>
                    </a:p>
                  </a:txBody>
                  <a:tcPr marL="0" marR="0" marT="0" marB="0">
                    <a:lnT w="12700">
                      <a:solidFill>
                        <a:srgbClr val="D2D2D2"/>
                      </a:solidFill>
                      <a:prstDash val="solid"/>
                    </a:lnT>
                    <a:lnB w="12700">
                      <a:solidFill>
                        <a:srgbClr val="D2D2D2"/>
                      </a:solidFill>
                      <a:prstDash val="solid"/>
                    </a:lnB>
                  </a:tcPr>
                </a:tc>
                <a:tc>
                  <a:txBody>
                    <a:bodyPr/>
                    <a:lstStyle/>
                    <a:p>
                      <a:pPr marL="130810">
                        <a:lnSpc>
                          <a:spcPct val="100000"/>
                        </a:lnSpc>
                      </a:pPr>
                      <a:r>
                        <a:rPr sz="1400" dirty="0">
                          <a:solidFill>
                            <a:srgbClr val="585858"/>
                          </a:solidFill>
                          <a:latin typeface="Arial"/>
                          <a:cs typeface="Arial"/>
                        </a:rPr>
                        <a:t>Employee engagement – How you compare</a:t>
                      </a:r>
                      <a:endParaRPr sz="1400">
                        <a:latin typeface="Arial"/>
                        <a:cs typeface="Arial"/>
                      </a:endParaRPr>
                    </a:p>
                  </a:txBody>
                  <a:tcPr marL="0" marR="0" marT="0" marB="0">
                    <a:lnR w="12700">
                      <a:solidFill>
                        <a:srgbClr val="D2D2D2"/>
                      </a:solidFill>
                      <a:prstDash val="solid"/>
                    </a:lnR>
                    <a:lnT w="12700">
                      <a:solidFill>
                        <a:srgbClr val="D2D2D2"/>
                      </a:solidFill>
                      <a:prstDash val="solid"/>
                    </a:lnT>
                    <a:lnB w="12700">
                      <a:solidFill>
                        <a:srgbClr val="D2D2D2"/>
                      </a:solidFill>
                      <a:prstDash val="solid"/>
                    </a:lnB>
                  </a:tcPr>
                </a:tc>
              </a:tr>
              <a:tr h="318731">
                <a:tc vMerge="1">
                  <a:txBody>
                    <a:bodyPr/>
                    <a:lstStyle/>
                    <a:p>
                      <a:endParaRPr/>
                    </a:p>
                  </a:txBody>
                  <a:tcPr marL="0" marR="0" marT="0" marB="0">
                    <a:lnL w="12700">
                      <a:solidFill>
                        <a:srgbClr val="D2D2D2"/>
                      </a:solidFill>
                      <a:prstDash val="solid"/>
                    </a:lnL>
                    <a:lnT w="12700">
                      <a:solidFill>
                        <a:srgbClr val="D2D2D2"/>
                      </a:solidFill>
                      <a:prstDash val="solid"/>
                    </a:lnT>
                    <a:lnB w="12700">
                      <a:solidFill>
                        <a:srgbClr val="D2D2D2"/>
                      </a:solidFill>
                      <a:prstDash val="solid"/>
                    </a:lnB>
                  </a:tcPr>
                </a:tc>
                <a:tc>
                  <a:txBody>
                    <a:bodyPr/>
                    <a:lstStyle/>
                    <a:p>
                      <a:pPr marL="350520">
                        <a:lnSpc>
                          <a:spcPct val="100000"/>
                        </a:lnSpc>
                      </a:pPr>
                      <a:r>
                        <a:rPr sz="1400" dirty="0">
                          <a:solidFill>
                            <a:srgbClr val="585858"/>
                          </a:solidFill>
                          <a:latin typeface="Arial"/>
                          <a:cs typeface="Arial"/>
                        </a:rPr>
                        <a:t>11</a:t>
                      </a:r>
                      <a:endParaRPr sz="1400">
                        <a:latin typeface="Arial"/>
                        <a:cs typeface="Arial"/>
                      </a:endParaRPr>
                    </a:p>
                  </a:txBody>
                  <a:tcPr marL="0" marR="0" marT="0" marB="0">
                    <a:lnT w="12700">
                      <a:solidFill>
                        <a:srgbClr val="D2D2D2"/>
                      </a:solidFill>
                      <a:prstDash val="solid"/>
                    </a:lnT>
                    <a:lnB w="12700">
                      <a:solidFill>
                        <a:srgbClr val="D2D2D2"/>
                      </a:solidFill>
                      <a:prstDash val="solid"/>
                    </a:lnB>
                  </a:tcPr>
                </a:tc>
                <a:tc>
                  <a:txBody>
                    <a:bodyPr/>
                    <a:lstStyle/>
                    <a:p>
                      <a:pPr marL="130810">
                        <a:lnSpc>
                          <a:spcPct val="100000"/>
                        </a:lnSpc>
                      </a:pPr>
                      <a:r>
                        <a:rPr sz="1400" dirty="0">
                          <a:solidFill>
                            <a:srgbClr val="585858"/>
                          </a:solidFill>
                          <a:latin typeface="Arial"/>
                          <a:cs typeface="Arial"/>
                        </a:rPr>
                        <a:t>Respectful workplaces</a:t>
                      </a:r>
                      <a:endParaRPr sz="1400">
                        <a:latin typeface="Arial"/>
                        <a:cs typeface="Arial"/>
                      </a:endParaRPr>
                    </a:p>
                  </a:txBody>
                  <a:tcPr marL="0" marR="0" marT="0" marB="0">
                    <a:lnR w="12700">
                      <a:solidFill>
                        <a:srgbClr val="D2D2D2"/>
                      </a:solidFill>
                      <a:prstDash val="solid"/>
                    </a:lnR>
                    <a:lnT w="12700">
                      <a:solidFill>
                        <a:srgbClr val="D2D2D2"/>
                      </a:solidFill>
                      <a:prstDash val="solid"/>
                    </a:lnT>
                    <a:lnB w="12700">
                      <a:solidFill>
                        <a:srgbClr val="D2D2D2"/>
                      </a:solidFill>
                      <a:prstDash val="solid"/>
                    </a:lnB>
                  </a:tcPr>
                </a:tc>
              </a:tr>
              <a:tr h="318719">
                <a:tc vMerge="1">
                  <a:txBody>
                    <a:bodyPr/>
                    <a:lstStyle/>
                    <a:p>
                      <a:endParaRPr/>
                    </a:p>
                  </a:txBody>
                  <a:tcPr marL="0" marR="0" marT="0" marB="0">
                    <a:lnL w="12700">
                      <a:solidFill>
                        <a:srgbClr val="D2D2D2"/>
                      </a:solidFill>
                      <a:prstDash val="solid"/>
                    </a:lnL>
                    <a:lnT w="12700">
                      <a:solidFill>
                        <a:srgbClr val="D2D2D2"/>
                      </a:solidFill>
                      <a:prstDash val="solid"/>
                    </a:lnT>
                    <a:lnB w="12700">
                      <a:solidFill>
                        <a:srgbClr val="D2D2D2"/>
                      </a:solidFill>
                      <a:prstDash val="solid"/>
                    </a:lnB>
                  </a:tcPr>
                </a:tc>
                <a:tc>
                  <a:txBody>
                    <a:bodyPr/>
                    <a:lstStyle/>
                    <a:p>
                      <a:pPr marL="350520">
                        <a:lnSpc>
                          <a:spcPct val="100000"/>
                        </a:lnSpc>
                      </a:pPr>
                      <a:r>
                        <a:rPr sz="1400" dirty="0">
                          <a:solidFill>
                            <a:srgbClr val="585858"/>
                          </a:solidFill>
                          <a:latin typeface="Arial"/>
                          <a:cs typeface="Arial"/>
                        </a:rPr>
                        <a:t>12</a:t>
                      </a:r>
                      <a:endParaRPr sz="1400">
                        <a:latin typeface="Arial"/>
                        <a:cs typeface="Arial"/>
                      </a:endParaRPr>
                    </a:p>
                  </a:txBody>
                  <a:tcPr marL="0" marR="0" marT="0" marB="0">
                    <a:lnT w="12700">
                      <a:solidFill>
                        <a:srgbClr val="D2D2D2"/>
                      </a:solidFill>
                      <a:prstDash val="solid"/>
                    </a:lnT>
                    <a:lnB w="12700">
                      <a:solidFill>
                        <a:srgbClr val="D2D2D2"/>
                      </a:solidFill>
                      <a:prstDash val="solid"/>
                    </a:lnB>
                  </a:tcPr>
                </a:tc>
                <a:tc>
                  <a:txBody>
                    <a:bodyPr/>
                    <a:lstStyle/>
                    <a:p>
                      <a:pPr marL="130810">
                        <a:lnSpc>
                          <a:spcPct val="100000"/>
                        </a:lnSpc>
                      </a:pPr>
                      <a:r>
                        <a:rPr sz="1400" dirty="0">
                          <a:solidFill>
                            <a:srgbClr val="585858"/>
                          </a:solidFill>
                          <a:latin typeface="Arial"/>
                          <a:cs typeface="Arial"/>
                        </a:rPr>
                        <a:t>Safe and supportive environment</a:t>
                      </a:r>
                      <a:endParaRPr sz="1400">
                        <a:latin typeface="Arial"/>
                        <a:cs typeface="Arial"/>
                      </a:endParaRPr>
                    </a:p>
                  </a:txBody>
                  <a:tcPr marL="0" marR="0" marT="0" marB="0">
                    <a:lnR w="12700">
                      <a:solidFill>
                        <a:srgbClr val="D2D2D2"/>
                      </a:solidFill>
                      <a:prstDash val="solid"/>
                    </a:lnR>
                    <a:lnT w="12700">
                      <a:solidFill>
                        <a:srgbClr val="D2D2D2"/>
                      </a:solidFill>
                      <a:prstDash val="solid"/>
                    </a:lnT>
                    <a:lnB w="12700">
                      <a:solidFill>
                        <a:srgbClr val="D2D2D2"/>
                      </a:solidFill>
                      <a:prstDash val="solid"/>
                    </a:lnB>
                  </a:tcPr>
                </a:tc>
              </a:tr>
              <a:tr h="318731">
                <a:tc vMerge="1">
                  <a:txBody>
                    <a:bodyPr/>
                    <a:lstStyle/>
                    <a:p>
                      <a:endParaRPr/>
                    </a:p>
                  </a:txBody>
                  <a:tcPr marL="0" marR="0" marT="0" marB="0">
                    <a:lnL w="12700">
                      <a:solidFill>
                        <a:srgbClr val="D2D2D2"/>
                      </a:solidFill>
                      <a:prstDash val="solid"/>
                    </a:lnL>
                    <a:lnT w="12700">
                      <a:solidFill>
                        <a:srgbClr val="D2D2D2"/>
                      </a:solidFill>
                      <a:prstDash val="solid"/>
                    </a:lnT>
                    <a:lnB w="12700">
                      <a:solidFill>
                        <a:srgbClr val="D2D2D2"/>
                      </a:solidFill>
                      <a:prstDash val="solid"/>
                    </a:lnB>
                  </a:tcPr>
                </a:tc>
                <a:tc>
                  <a:txBody>
                    <a:bodyPr/>
                    <a:lstStyle/>
                    <a:p>
                      <a:pPr marL="350520">
                        <a:lnSpc>
                          <a:spcPct val="100000"/>
                        </a:lnSpc>
                      </a:pPr>
                      <a:r>
                        <a:rPr sz="1400" dirty="0">
                          <a:solidFill>
                            <a:srgbClr val="585858"/>
                          </a:solidFill>
                          <a:latin typeface="Arial"/>
                          <a:cs typeface="Arial"/>
                        </a:rPr>
                        <a:t>13</a:t>
                      </a:r>
                      <a:endParaRPr sz="1400">
                        <a:latin typeface="Arial"/>
                        <a:cs typeface="Arial"/>
                      </a:endParaRPr>
                    </a:p>
                  </a:txBody>
                  <a:tcPr marL="0" marR="0" marT="0" marB="0">
                    <a:lnT w="12700">
                      <a:solidFill>
                        <a:srgbClr val="D2D2D2"/>
                      </a:solidFill>
                      <a:prstDash val="solid"/>
                    </a:lnT>
                    <a:lnB w="12700">
                      <a:solidFill>
                        <a:srgbClr val="D2D2D2"/>
                      </a:solidFill>
                      <a:prstDash val="solid"/>
                    </a:lnB>
                  </a:tcPr>
                </a:tc>
                <a:tc>
                  <a:txBody>
                    <a:bodyPr/>
                    <a:lstStyle/>
                    <a:p>
                      <a:pPr marL="130810">
                        <a:lnSpc>
                          <a:spcPct val="100000"/>
                        </a:lnSpc>
                      </a:pPr>
                      <a:r>
                        <a:rPr sz="1400" dirty="0">
                          <a:solidFill>
                            <a:srgbClr val="585858"/>
                          </a:solidFill>
                          <a:latin typeface="Arial"/>
                          <a:cs typeface="Arial"/>
                        </a:rPr>
                        <a:t>Diversity and engagement</a:t>
                      </a:r>
                      <a:endParaRPr sz="1400">
                        <a:latin typeface="Arial"/>
                        <a:cs typeface="Arial"/>
                      </a:endParaRPr>
                    </a:p>
                  </a:txBody>
                  <a:tcPr marL="0" marR="0" marT="0" marB="0">
                    <a:lnR w="12700">
                      <a:solidFill>
                        <a:srgbClr val="D2D2D2"/>
                      </a:solidFill>
                      <a:prstDash val="solid"/>
                    </a:lnR>
                    <a:lnT w="12700">
                      <a:solidFill>
                        <a:srgbClr val="D2D2D2"/>
                      </a:solidFill>
                      <a:prstDash val="solid"/>
                    </a:lnT>
                    <a:lnB w="12700">
                      <a:solidFill>
                        <a:srgbClr val="D2D2D2"/>
                      </a:solidFill>
                      <a:prstDash val="solid"/>
                    </a:lnB>
                  </a:tcPr>
                </a:tc>
              </a:tr>
              <a:tr h="318719">
                <a:tc rowSpan="6">
                  <a:txBody>
                    <a:bodyPr/>
                    <a:lstStyle/>
                    <a:p>
                      <a:pPr marL="19050" marR="190500">
                        <a:lnSpc>
                          <a:spcPts val="1560"/>
                        </a:lnSpc>
                      </a:pPr>
                      <a:r>
                        <a:rPr sz="1400" b="1" dirty="0">
                          <a:solidFill>
                            <a:srgbClr val="585858"/>
                          </a:solidFill>
                          <a:latin typeface="Arial"/>
                          <a:cs typeface="Arial"/>
                        </a:rPr>
                        <a:t>3. Question benchmarks</a:t>
                      </a:r>
                      <a:endParaRPr sz="1400">
                        <a:latin typeface="Arial"/>
                        <a:cs typeface="Arial"/>
                      </a:endParaRPr>
                    </a:p>
                  </a:txBody>
                  <a:tcPr marL="0" marR="0" marT="0" marB="0">
                    <a:lnL w="12700">
                      <a:solidFill>
                        <a:srgbClr val="D2D2D2"/>
                      </a:solidFill>
                      <a:prstDash val="solid"/>
                    </a:lnL>
                    <a:lnT w="12700">
                      <a:solidFill>
                        <a:srgbClr val="D2D2D2"/>
                      </a:solidFill>
                      <a:prstDash val="solid"/>
                    </a:lnT>
                    <a:lnB w="6350">
                      <a:solidFill>
                        <a:srgbClr val="D2D2D2"/>
                      </a:solidFill>
                      <a:prstDash val="solid"/>
                    </a:lnB>
                  </a:tcPr>
                </a:tc>
                <a:tc>
                  <a:txBody>
                    <a:bodyPr/>
                    <a:lstStyle/>
                    <a:p>
                      <a:pPr marL="350520">
                        <a:lnSpc>
                          <a:spcPct val="100000"/>
                        </a:lnSpc>
                      </a:pPr>
                      <a:r>
                        <a:rPr sz="1400" dirty="0">
                          <a:solidFill>
                            <a:srgbClr val="585858"/>
                          </a:solidFill>
                          <a:latin typeface="Arial"/>
                          <a:cs typeface="Arial"/>
                        </a:rPr>
                        <a:t>14</a:t>
                      </a:r>
                      <a:endParaRPr sz="1400">
                        <a:latin typeface="Arial"/>
                        <a:cs typeface="Arial"/>
                      </a:endParaRPr>
                    </a:p>
                  </a:txBody>
                  <a:tcPr marL="0" marR="0" marT="0" marB="0">
                    <a:lnT w="12700">
                      <a:solidFill>
                        <a:srgbClr val="D2D2D2"/>
                      </a:solidFill>
                      <a:prstDash val="solid"/>
                    </a:lnT>
                    <a:lnB w="12700">
                      <a:solidFill>
                        <a:srgbClr val="D2D2D2"/>
                      </a:solidFill>
                      <a:prstDash val="solid"/>
                    </a:lnB>
                  </a:tcPr>
                </a:tc>
                <a:tc>
                  <a:txBody>
                    <a:bodyPr/>
                    <a:lstStyle/>
                    <a:p>
                      <a:pPr marL="130810">
                        <a:lnSpc>
                          <a:spcPct val="100000"/>
                        </a:lnSpc>
                      </a:pPr>
                      <a:r>
                        <a:rPr sz="1400" dirty="0">
                          <a:solidFill>
                            <a:srgbClr val="585858"/>
                          </a:solidFill>
                          <a:latin typeface="Arial"/>
                          <a:cs typeface="Arial"/>
                        </a:rPr>
                        <a:t>Highest scoring questions in 2018</a:t>
                      </a:r>
                      <a:endParaRPr sz="1400">
                        <a:latin typeface="Arial"/>
                        <a:cs typeface="Arial"/>
                      </a:endParaRPr>
                    </a:p>
                  </a:txBody>
                  <a:tcPr marL="0" marR="0" marT="0" marB="0">
                    <a:lnR w="12700">
                      <a:solidFill>
                        <a:srgbClr val="D2D2D2"/>
                      </a:solidFill>
                      <a:prstDash val="solid"/>
                    </a:lnR>
                    <a:lnT w="12700">
                      <a:solidFill>
                        <a:srgbClr val="D2D2D2"/>
                      </a:solidFill>
                      <a:prstDash val="solid"/>
                    </a:lnT>
                    <a:lnB w="12700">
                      <a:solidFill>
                        <a:srgbClr val="D2D2D2"/>
                      </a:solidFill>
                      <a:prstDash val="solid"/>
                    </a:lnB>
                  </a:tcPr>
                </a:tc>
              </a:tr>
              <a:tr h="318731">
                <a:tc vMerge="1">
                  <a:txBody>
                    <a:bodyPr/>
                    <a:lstStyle/>
                    <a:p>
                      <a:endParaRPr/>
                    </a:p>
                  </a:txBody>
                  <a:tcPr marL="0" marR="0" marT="0" marB="0">
                    <a:lnL w="12700">
                      <a:solidFill>
                        <a:srgbClr val="D2D2D2"/>
                      </a:solidFill>
                      <a:prstDash val="solid"/>
                    </a:lnL>
                    <a:lnT w="12700">
                      <a:solidFill>
                        <a:srgbClr val="D2D2D2"/>
                      </a:solidFill>
                      <a:prstDash val="solid"/>
                    </a:lnT>
                    <a:lnB w="6350">
                      <a:solidFill>
                        <a:srgbClr val="D2D2D2"/>
                      </a:solidFill>
                      <a:prstDash val="solid"/>
                    </a:lnB>
                  </a:tcPr>
                </a:tc>
                <a:tc>
                  <a:txBody>
                    <a:bodyPr/>
                    <a:lstStyle/>
                    <a:p>
                      <a:pPr marL="350520">
                        <a:lnSpc>
                          <a:spcPct val="100000"/>
                        </a:lnSpc>
                      </a:pPr>
                      <a:r>
                        <a:rPr sz="1400" dirty="0">
                          <a:solidFill>
                            <a:srgbClr val="585858"/>
                          </a:solidFill>
                          <a:latin typeface="Arial"/>
                          <a:cs typeface="Arial"/>
                        </a:rPr>
                        <a:t>15</a:t>
                      </a:r>
                      <a:endParaRPr sz="1400">
                        <a:latin typeface="Arial"/>
                        <a:cs typeface="Arial"/>
                      </a:endParaRPr>
                    </a:p>
                  </a:txBody>
                  <a:tcPr marL="0" marR="0" marT="0" marB="0">
                    <a:lnT w="12700">
                      <a:solidFill>
                        <a:srgbClr val="D2D2D2"/>
                      </a:solidFill>
                      <a:prstDash val="solid"/>
                    </a:lnT>
                    <a:lnB w="12700">
                      <a:solidFill>
                        <a:srgbClr val="D2D2D2"/>
                      </a:solidFill>
                      <a:prstDash val="solid"/>
                    </a:lnB>
                  </a:tcPr>
                </a:tc>
                <a:tc>
                  <a:txBody>
                    <a:bodyPr/>
                    <a:lstStyle/>
                    <a:p>
                      <a:pPr marL="130810">
                        <a:lnSpc>
                          <a:spcPct val="100000"/>
                        </a:lnSpc>
                      </a:pPr>
                      <a:r>
                        <a:rPr sz="1400" dirty="0">
                          <a:solidFill>
                            <a:srgbClr val="585858"/>
                          </a:solidFill>
                          <a:latin typeface="Arial"/>
                          <a:cs typeface="Arial"/>
                        </a:rPr>
                        <a:t>Highest scoring questions relative to comparator group</a:t>
                      </a:r>
                      <a:endParaRPr sz="1400">
                        <a:latin typeface="Arial"/>
                        <a:cs typeface="Arial"/>
                      </a:endParaRPr>
                    </a:p>
                  </a:txBody>
                  <a:tcPr marL="0" marR="0" marT="0" marB="0">
                    <a:lnR w="12700">
                      <a:solidFill>
                        <a:srgbClr val="D2D2D2"/>
                      </a:solidFill>
                      <a:prstDash val="solid"/>
                    </a:lnR>
                    <a:lnT w="12700">
                      <a:solidFill>
                        <a:srgbClr val="D2D2D2"/>
                      </a:solidFill>
                      <a:prstDash val="solid"/>
                    </a:lnT>
                    <a:lnB w="12700">
                      <a:solidFill>
                        <a:srgbClr val="D2D2D2"/>
                      </a:solidFill>
                      <a:prstDash val="solid"/>
                    </a:lnB>
                  </a:tcPr>
                </a:tc>
              </a:tr>
              <a:tr h="318719">
                <a:tc vMerge="1">
                  <a:txBody>
                    <a:bodyPr/>
                    <a:lstStyle/>
                    <a:p>
                      <a:endParaRPr/>
                    </a:p>
                  </a:txBody>
                  <a:tcPr marL="0" marR="0" marT="0" marB="0">
                    <a:lnL w="12700">
                      <a:solidFill>
                        <a:srgbClr val="D2D2D2"/>
                      </a:solidFill>
                      <a:prstDash val="solid"/>
                    </a:lnL>
                    <a:lnT w="12700">
                      <a:solidFill>
                        <a:srgbClr val="D2D2D2"/>
                      </a:solidFill>
                      <a:prstDash val="solid"/>
                    </a:lnT>
                    <a:lnB w="6350">
                      <a:solidFill>
                        <a:srgbClr val="D2D2D2"/>
                      </a:solidFill>
                      <a:prstDash val="solid"/>
                    </a:lnB>
                  </a:tcPr>
                </a:tc>
                <a:tc>
                  <a:txBody>
                    <a:bodyPr/>
                    <a:lstStyle/>
                    <a:p>
                      <a:pPr marL="350520">
                        <a:lnSpc>
                          <a:spcPct val="100000"/>
                        </a:lnSpc>
                      </a:pPr>
                      <a:r>
                        <a:rPr sz="1400" dirty="0">
                          <a:solidFill>
                            <a:srgbClr val="585858"/>
                          </a:solidFill>
                          <a:latin typeface="Arial"/>
                          <a:cs typeface="Arial"/>
                        </a:rPr>
                        <a:t>16</a:t>
                      </a:r>
                      <a:endParaRPr sz="1400">
                        <a:latin typeface="Arial"/>
                        <a:cs typeface="Arial"/>
                      </a:endParaRPr>
                    </a:p>
                  </a:txBody>
                  <a:tcPr marL="0" marR="0" marT="0" marB="0">
                    <a:lnT w="12700">
                      <a:solidFill>
                        <a:srgbClr val="D2D2D2"/>
                      </a:solidFill>
                      <a:prstDash val="solid"/>
                    </a:lnT>
                    <a:lnB w="12700">
                      <a:solidFill>
                        <a:srgbClr val="D2D2D2"/>
                      </a:solidFill>
                      <a:prstDash val="solid"/>
                    </a:lnB>
                  </a:tcPr>
                </a:tc>
                <a:tc>
                  <a:txBody>
                    <a:bodyPr/>
                    <a:lstStyle/>
                    <a:p>
                      <a:pPr marL="130810">
                        <a:lnSpc>
                          <a:spcPct val="100000"/>
                        </a:lnSpc>
                      </a:pPr>
                      <a:r>
                        <a:rPr sz="1400" dirty="0">
                          <a:solidFill>
                            <a:srgbClr val="585858"/>
                          </a:solidFill>
                          <a:latin typeface="Arial"/>
                          <a:cs typeface="Arial"/>
                        </a:rPr>
                        <a:t>Questions with the most improvement on 2017</a:t>
                      </a:r>
                      <a:endParaRPr sz="1400">
                        <a:latin typeface="Arial"/>
                        <a:cs typeface="Arial"/>
                      </a:endParaRPr>
                    </a:p>
                  </a:txBody>
                  <a:tcPr marL="0" marR="0" marT="0" marB="0">
                    <a:lnR w="12700">
                      <a:solidFill>
                        <a:srgbClr val="D2D2D2"/>
                      </a:solidFill>
                      <a:prstDash val="solid"/>
                    </a:lnR>
                    <a:lnT w="12700">
                      <a:solidFill>
                        <a:srgbClr val="D2D2D2"/>
                      </a:solidFill>
                      <a:prstDash val="solid"/>
                    </a:lnT>
                    <a:lnB w="12700">
                      <a:solidFill>
                        <a:srgbClr val="D2D2D2"/>
                      </a:solidFill>
                      <a:prstDash val="solid"/>
                    </a:lnB>
                  </a:tcPr>
                </a:tc>
              </a:tr>
              <a:tr h="318731">
                <a:tc vMerge="1">
                  <a:txBody>
                    <a:bodyPr/>
                    <a:lstStyle/>
                    <a:p>
                      <a:endParaRPr/>
                    </a:p>
                  </a:txBody>
                  <a:tcPr marL="0" marR="0" marT="0" marB="0">
                    <a:lnL w="12700">
                      <a:solidFill>
                        <a:srgbClr val="D2D2D2"/>
                      </a:solidFill>
                      <a:prstDash val="solid"/>
                    </a:lnL>
                    <a:lnT w="12700">
                      <a:solidFill>
                        <a:srgbClr val="D2D2D2"/>
                      </a:solidFill>
                      <a:prstDash val="solid"/>
                    </a:lnT>
                    <a:lnB w="6350">
                      <a:solidFill>
                        <a:srgbClr val="D2D2D2"/>
                      </a:solidFill>
                      <a:prstDash val="solid"/>
                    </a:lnB>
                  </a:tcPr>
                </a:tc>
                <a:tc>
                  <a:txBody>
                    <a:bodyPr/>
                    <a:lstStyle/>
                    <a:p>
                      <a:pPr marL="350520">
                        <a:lnSpc>
                          <a:spcPct val="100000"/>
                        </a:lnSpc>
                      </a:pPr>
                      <a:r>
                        <a:rPr sz="1400" dirty="0">
                          <a:solidFill>
                            <a:srgbClr val="585858"/>
                          </a:solidFill>
                          <a:latin typeface="Arial"/>
                          <a:cs typeface="Arial"/>
                        </a:rPr>
                        <a:t>17</a:t>
                      </a:r>
                      <a:endParaRPr sz="1400">
                        <a:latin typeface="Arial"/>
                        <a:cs typeface="Arial"/>
                      </a:endParaRPr>
                    </a:p>
                  </a:txBody>
                  <a:tcPr marL="0" marR="0" marT="0" marB="0">
                    <a:lnT w="12700">
                      <a:solidFill>
                        <a:srgbClr val="D2D2D2"/>
                      </a:solidFill>
                      <a:prstDash val="solid"/>
                    </a:lnT>
                    <a:lnB w="12700">
                      <a:solidFill>
                        <a:srgbClr val="D2D2D2"/>
                      </a:solidFill>
                      <a:prstDash val="solid"/>
                    </a:lnB>
                  </a:tcPr>
                </a:tc>
                <a:tc>
                  <a:txBody>
                    <a:bodyPr/>
                    <a:lstStyle/>
                    <a:p>
                      <a:pPr marL="130810">
                        <a:lnSpc>
                          <a:spcPct val="100000"/>
                        </a:lnSpc>
                      </a:pPr>
                      <a:r>
                        <a:rPr sz="1400" dirty="0">
                          <a:solidFill>
                            <a:srgbClr val="585858"/>
                          </a:solidFill>
                          <a:latin typeface="Arial"/>
                          <a:cs typeface="Arial"/>
                        </a:rPr>
                        <a:t>Lowest scoring questions in 2018</a:t>
                      </a:r>
                      <a:endParaRPr sz="1400">
                        <a:latin typeface="Arial"/>
                        <a:cs typeface="Arial"/>
                      </a:endParaRPr>
                    </a:p>
                  </a:txBody>
                  <a:tcPr marL="0" marR="0" marT="0" marB="0">
                    <a:lnR w="12700">
                      <a:solidFill>
                        <a:srgbClr val="D2D2D2"/>
                      </a:solidFill>
                      <a:prstDash val="solid"/>
                    </a:lnR>
                    <a:lnT w="12700">
                      <a:solidFill>
                        <a:srgbClr val="D2D2D2"/>
                      </a:solidFill>
                      <a:prstDash val="solid"/>
                    </a:lnT>
                    <a:lnB w="12700">
                      <a:solidFill>
                        <a:srgbClr val="D2D2D2"/>
                      </a:solidFill>
                      <a:prstDash val="solid"/>
                    </a:lnB>
                  </a:tcPr>
                </a:tc>
              </a:tr>
              <a:tr h="318719">
                <a:tc vMerge="1">
                  <a:txBody>
                    <a:bodyPr/>
                    <a:lstStyle/>
                    <a:p>
                      <a:endParaRPr/>
                    </a:p>
                  </a:txBody>
                  <a:tcPr marL="0" marR="0" marT="0" marB="0">
                    <a:lnL w="12700">
                      <a:solidFill>
                        <a:srgbClr val="D2D2D2"/>
                      </a:solidFill>
                      <a:prstDash val="solid"/>
                    </a:lnL>
                    <a:lnT w="12700">
                      <a:solidFill>
                        <a:srgbClr val="D2D2D2"/>
                      </a:solidFill>
                      <a:prstDash val="solid"/>
                    </a:lnT>
                    <a:lnB w="6350">
                      <a:solidFill>
                        <a:srgbClr val="D2D2D2"/>
                      </a:solidFill>
                      <a:prstDash val="solid"/>
                    </a:lnB>
                  </a:tcPr>
                </a:tc>
                <a:tc>
                  <a:txBody>
                    <a:bodyPr/>
                    <a:lstStyle/>
                    <a:p>
                      <a:pPr marL="350520">
                        <a:lnSpc>
                          <a:spcPct val="100000"/>
                        </a:lnSpc>
                      </a:pPr>
                      <a:r>
                        <a:rPr sz="1400" dirty="0">
                          <a:solidFill>
                            <a:srgbClr val="585858"/>
                          </a:solidFill>
                          <a:latin typeface="Arial"/>
                          <a:cs typeface="Arial"/>
                        </a:rPr>
                        <a:t>18</a:t>
                      </a:r>
                      <a:endParaRPr sz="1400">
                        <a:latin typeface="Arial"/>
                        <a:cs typeface="Arial"/>
                      </a:endParaRPr>
                    </a:p>
                  </a:txBody>
                  <a:tcPr marL="0" marR="0" marT="0" marB="0">
                    <a:lnT w="12700">
                      <a:solidFill>
                        <a:srgbClr val="D2D2D2"/>
                      </a:solidFill>
                      <a:prstDash val="solid"/>
                    </a:lnT>
                    <a:lnB w="12700">
                      <a:solidFill>
                        <a:srgbClr val="D2D2D2"/>
                      </a:solidFill>
                      <a:prstDash val="solid"/>
                    </a:lnB>
                  </a:tcPr>
                </a:tc>
                <a:tc>
                  <a:txBody>
                    <a:bodyPr/>
                    <a:lstStyle/>
                    <a:p>
                      <a:pPr marL="130810">
                        <a:lnSpc>
                          <a:spcPct val="100000"/>
                        </a:lnSpc>
                      </a:pPr>
                      <a:r>
                        <a:rPr sz="1400" dirty="0">
                          <a:solidFill>
                            <a:srgbClr val="585858"/>
                          </a:solidFill>
                          <a:latin typeface="Arial"/>
                          <a:cs typeface="Arial"/>
                        </a:rPr>
                        <a:t>Lowest scoring questions relative to comparator group</a:t>
                      </a:r>
                      <a:endParaRPr sz="1400">
                        <a:latin typeface="Arial"/>
                        <a:cs typeface="Arial"/>
                      </a:endParaRPr>
                    </a:p>
                  </a:txBody>
                  <a:tcPr marL="0" marR="0" marT="0" marB="0">
                    <a:lnR w="12700">
                      <a:solidFill>
                        <a:srgbClr val="D2D2D2"/>
                      </a:solidFill>
                      <a:prstDash val="solid"/>
                    </a:lnR>
                    <a:lnT w="12700">
                      <a:solidFill>
                        <a:srgbClr val="D2D2D2"/>
                      </a:solidFill>
                      <a:prstDash val="solid"/>
                    </a:lnT>
                    <a:lnB w="12700">
                      <a:solidFill>
                        <a:srgbClr val="D2D2D2"/>
                      </a:solidFill>
                      <a:prstDash val="solid"/>
                    </a:lnB>
                  </a:tcPr>
                </a:tc>
              </a:tr>
              <a:tr h="315556">
                <a:tc vMerge="1">
                  <a:txBody>
                    <a:bodyPr/>
                    <a:lstStyle/>
                    <a:p>
                      <a:endParaRPr/>
                    </a:p>
                  </a:txBody>
                  <a:tcPr marL="0" marR="0" marT="0" marB="0">
                    <a:lnL w="12700">
                      <a:solidFill>
                        <a:srgbClr val="D2D2D2"/>
                      </a:solidFill>
                      <a:prstDash val="solid"/>
                    </a:lnL>
                    <a:lnT w="12700">
                      <a:solidFill>
                        <a:srgbClr val="D2D2D2"/>
                      </a:solidFill>
                      <a:prstDash val="solid"/>
                    </a:lnT>
                    <a:lnB w="6350">
                      <a:solidFill>
                        <a:srgbClr val="D2D2D2"/>
                      </a:solidFill>
                      <a:prstDash val="solid"/>
                    </a:lnB>
                  </a:tcPr>
                </a:tc>
                <a:tc>
                  <a:txBody>
                    <a:bodyPr/>
                    <a:lstStyle/>
                    <a:p>
                      <a:pPr marL="350520">
                        <a:lnSpc>
                          <a:spcPct val="100000"/>
                        </a:lnSpc>
                      </a:pPr>
                      <a:r>
                        <a:rPr sz="1400" dirty="0">
                          <a:solidFill>
                            <a:srgbClr val="585858"/>
                          </a:solidFill>
                          <a:latin typeface="Arial"/>
                          <a:cs typeface="Arial"/>
                        </a:rPr>
                        <a:t>19</a:t>
                      </a:r>
                      <a:endParaRPr sz="1400">
                        <a:latin typeface="Arial"/>
                        <a:cs typeface="Arial"/>
                      </a:endParaRPr>
                    </a:p>
                  </a:txBody>
                  <a:tcPr marL="0" marR="0" marT="0" marB="0">
                    <a:lnT w="12700">
                      <a:solidFill>
                        <a:srgbClr val="D2D2D2"/>
                      </a:solidFill>
                      <a:prstDash val="solid"/>
                    </a:lnT>
                    <a:lnB w="6350">
                      <a:solidFill>
                        <a:srgbClr val="D2D2D2"/>
                      </a:solidFill>
                      <a:prstDash val="solid"/>
                    </a:lnB>
                  </a:tcPr>
                </a:tc>
                <a:tc>
                  <a:txBody>
                    <a:bodyPr/>
                    <a:lstStyle/>
                    <a:p>
                      <a:pPr marL="130810">
                        <a:lnSpc>
                          <a:spcPct val="100000"/>
                        </a:lnSpc>
                      </a:pPr>
                      <a:r>
                        <a:rPr sz="1400" dirty="0">
                          <a:solidFill>
                            <a:srgbClr val="585858"/>
                          </a:solidFill>
                          <a:latin typeface="Arial"/>
                          <a:cs typeface="Arial"/>
                        </a:rPr>
                        <a:t>Questions with the greatest deterioration on 2017</a:t>
                      </a:r>
                      <a:endParaRPr sz="1400">
                        <a:latin typeface="Arial"/>
                        <a:cs typeface="Arial"/>
                      </a:endParaRPr>
                    </a:p>
                  </a:txBody>
                  <a:tcPr marL="0" marR="0" marT="0" marB="0">
                    <a:lnR w="12700">
                      <a:solidFill>
                        <a:srgbClr val="D2D2D2"/>
                      </a:solidFill>
                      <a:prstDash val="solid"/>
                    </a:lnR>
                    <a:lnT w="12700">
                      <a:solidFill>
                        <a:srgbClr val="D2D2D2"/>
                      </a:solidFill>
                      <a:prstDash val="solid"/>
                    </a:lnT>
                    <a:lnB w="6350">
                      <a:solidFill>
                        <a:srgbClr val="D2D2D2"/>
                      </a:solidFill>
                      <a:prstDash val="solid"/>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00329" y="958046"/>
            <a:ext cx="8339455" cy="563245"/>
          </a:xfrm>
          <a:prstGeom prst="rect">
            <a:avLst/>
          </a:prstGeom>
        </p:spPr>
        <p:txBody>
          <a:bodyPr vert="horz" wrap="square" lIns="0" tIns="0" rIns="0" bIns="0" rtlCol="0">
            <a:spAutoFit/>
          </a:bodyPr>
          <a:lstStyle/>
          <a:p>
            <a:pPr marL="12700">
              <a:lnSpc>
                <a:spcPts val="2315"/>
              </a:lnSpc>
            </a:pPr>
            <a:r>
              <a:rPr sz="2000" dirty="0">
                <a:latin typeface="Arial"/>
                <a:cs typeface="Arial"/>
              </a:rPr>
              <a:t>The following slides include comparisons with PMS survey results for your</a:t>
            </a:r>
            <a:endParaRPr sz="2000">
              <a:latin typeface="Arial"/>
              <a:cs typeface="Arial"/>
            </a:endParaRPr>
          </a:p>
          <a:p>
            <a:pPr marL="12700">
              <a:lnSpc>
                <a:spcPts val="2315"/>
              </a:lnSpc>
            </a:pPr>
            <a:r>
              <a:rPr sz="2000" b="1" dirty="0">
                <a:latin typeface="Arial"/>
                <a:cs typeface="Arial"/>
              </a:rPr>
              <a:t>comparator grou</a:t>
            </a:r>
            <a:r>
              <a:rPr sz="2000" b="1" spc="-5" dirty="0">
                <a:latin typeface="Arial"/>
                <a:cs typeface="Arial"/>
              </a:rPr>
              <a:t>p</a:t>
            </a:r>
            <a:r>
              <a:rPr sz="2000" dirty="0">
                <a:latin typeface="Arial"/>
                <a:cs typeface="Arial"/>
              </a:rPr>
              <a:t>:</a:t>
            </a:r>
            <a:endParaRPr sz="2000">
              <a:latin typeface="Arial"/>
              <a:cs typeface="Arial"/>
            </a:endParaRPr>
          </a:p>
        </p:txBody>
      </p:sp>
      <p:sp>
        <p:nvSpPr>
          <p:cNvPr id="4" name="object 4"/>
          <p:cNvSpPr txBox="1"/>
          <p:nvPr/>
        </p:nvSpPr>
        <p:spPr>
          <a:xfrm>
            <a:off x="400329" y="5196290"/>
            <a:ext cx="8975725" cy="279400"/>
          </a:xfrm>
          <a:prstGeom prst="rect">
            <a:avLst/>
          </a:prstGeom>
        </p:spPr>
        <p:txBody>
          <a:bodyPr vert="horz" wrap="square" lIns="0" tIns="0" rIns="0" bIns="0" rtlCol="0">
            <a:spAutoFit/>
          </a:bodyPr>
          <a:lstStyle/>
          <a:p>
            <a:pPr marL="12700">
              <a:lnSpc>
                <a:spcPct val="100000"/>
              </a:lnSpc>
            </a:pPr>
            <a:r>
              <a:rPr sz="2000" dirty="0">
                <a:latin typeface="Arial"/>
                <a:cs typeface="Arial"/>
              </a:rPr>
              <a:t>Some slides also show results for the whole survey sample </a:t>
            </a:r>
            <a:r>
              <a:rPr sz="2000" spc="5" dirty="0">
                <a:latin typeface="Arial"/>
                <a:cs typeface="Arial"/>
              </a:rPr>
              <a:t>(</a:t>
            </a:r>
            <a:r>
              <a:rPr sz="2000" dirty="0">
                <a:latin typeface="Arial"/>
                <a:cs typeface="Arial"/>
              </a:rPr>
              <a:t>194</a:t>
            </a:r>
            <a:r>
              <a:rPr sz="2000" spc="-5" dirty="0">
                <a:latin typeface="Arial"/>
                <a:cs typeface="Arial"/>
              </a:rPr>
              <a:t> </a:t>
            </a:r>
            <a:r>
              <a:rPr sz="2000" dirty="0">
                <a:latin typeface="Arial"/>
                <a:cs typeface="Arial"/>
              </a:rPr>
              <a:t>organisations).</a:t>
            </a:r>
            <a:endParaRPr sz="2000">
              <a:latin typeface="Arial"/>
              <a:cs typeface="Arial"/>
            </a:endParaRPr>
          </a:p>
        </p:txBody>
      </p:sp>
      <p:sp>
        <p:nvSpPr>
          <p:cNvPr id="5" name="object 5"/>
          <p:cNvSpPr/>
          <p:nvPr/>
        </p:nvSpPr>
        <p:spPr>
          <a:xfrm>
            <a:off x="378993" y="912037"/>
            <a:ext cx="9728200" cy="0"/>
          </a:xfrm>
          <a:custGeom>
            <a:avLst/>
            <a:gdLst/>
            <a:ahLst/>
            <a:cxnLst/>
            <a:rect l="l" t="t" r="r" b="b"/>
            <a:pathLst>
              <a:path w="9728200">
                <a:moveTo>
                  <a:pt x="0" y="0"/>
                </a:moveTo>
                <a:lnTo>
                  <a:pt x="9727742" y="0"/>
                </a:lnTo>
              </a:path>
            </a:pathLst>
          </a:custGeom>
          <a:ln w="38100">
            <a:solidFill>
              <a:srgbClr val="00945E"/>
            </a:solidFill>
          </a:ln>
        </p:spPr>
        <p:txBody>
          <a:bodyPr wrap="square" lIns="0" tIns="0" rIns="0" bIns="0" rtlCol="0"/>
          <a:lstStyle/>
          <a:p>
            <a:endParaRPr/>
          </a:p>
        </p:txBody>
      </p:sp>
      <p:sp>
        <p:nvSpPr>
          <p:cNvPr id="6" name="object 6"/>
          <p:cNvSpPr txBox="1">
            <a:spLocks noGrp="1"/>
          </p:cNvSpPr>
          <p:nvPr>
            <p:ph type="title"/>
          </p:nvPr>
        </p:nvSpPr>
        <p:spPr>
          <a:prstGeom prst="rect">
            <a:avLst/>
          </a:prstGeom>
        </p:spPr>
        <p:txBody>
          <a:bodyPr vert="horz" wrap="square" lIns="0" tIns="0" rIns="0" bIns="0" rtlCol="0">
            <a:spAutoFit/>
          </a:bodyPr>
          <a:lstStyle/>
          <a:p>
            <a:pPr marL="20320">
              <a:lnSpc>
                <a:spcPct val="100000"/>
              </a:lnSpc>
            </a:pPr>
            <a:r>
              <a:rPr b="0" spc="-10" dirty="0">
                <a:latin typeface="Arial Narrow"/>
                <a:cs typeface="Arial Narrow"/>
              </a:rPr>
              <a:t>Comparato</a:t>
            </a:r>
            <a:r>
              <a:rPr b="0" dirty="0">
                <a:latin typeface="Arial Narrow"/>
                <a:cs typeface="Arial Narrow"/>
              </a:rPr>
              <a:t>r</a:t>
            </a:r>
            <a:r>
              <a:rPr b="0" spc="35" dirty="0">
                <a:latin typeface="Arial Narrow"/>
                <a:cs typeface="Arial Narrow"/>
              </a:rPr>
              <a:t> </a:t>
            </a:r>
            <a:r>
              <a:rPr b="0" spc="-5" dirty="0">
                <a:latin typeface="Arial Narrow"/>
                <a:cs typeface="Arial Narrow"/>
              </a:rPr>
              <a:t>group</a:t>
            </a:r>
          </a:p>
        </p:txBody>
      </p:sp>
      <p:sp>
        <p:nvSpPr>
          <p:cNvPr id="7" name="object 7"/>
          <p:cNvSpPr txBox="1"/>
          <p:nvPr/>
        </p:nvSpPr>
        <p:spPr>
          <a:xfrm>
            <a:off x="9976853" y="435875"/>
            <a:ext cx="251460" cy="431800"/>
          </a:xfrm>
          <a:prstGeom prst="rect">
            <a:avLst/>
          </a:prstGeom>
        </p:spPr>
        <p:txBody>
          <a:bodyPr vert="horz" wrap="square" lIns="0" tIns="0" rIns="0" bIns="0" rtlCol="0">
            <a:spAutoFit/>
          </a:bodyPr>
          <a:lstStyle/>
          <a:p>
            <a:pPr marL="12700">
              <a:lnSpc>
                <a:spcPct val="100000"/>
              </a:lnSpc>
            </a:pPr>
            <a:r>
              <a:rPr sz="3200" dirty="0">
                <a:solidFill>
                  <a:srgbClr val="00945E"/>
                </a:solidFill>
                <a:latin typeface="Arial"/>
                <a:cs typeface="Arial"/>
              </a:rPr>
              <a:t>4</a:t>
            </a:r>
            <a:endParaRPr sz="3200">
              <a:latin typeface="Arial"/>
              <a:cs typeface="Arial"/>
            </a:endParaRPr>
          </a:p>
        </p:txBody>
      </p:sp>
      <p:sp>
        <p:nvSpPr>
          <p:cNvPr id="8" name="object 8"/>
          <p:cNvSpPr/>
          <p:nvPr/>
        </p:nvSpPr>
        <p:spPr>
          <a:xfrm>
            <a:off x="8456942" y="6659968"/>
            <a:ext cx="1438122" cy="540004"/>
          </a:xfrm>
          <a:prstGeom prst="rect">
            <a:avLst/>
          </a:prstGeom>
          <a:blipFill>
            <a:blip r:embed="rId3" cstate="print"/>
            <a:stretch>
              <a:fillRect/>
            </a:stretch>
          </a:blipFill>
        </p:spPr>
        <p:txBody>
          <a:bodyPr wrap="square" lIns="0" tIns="0" rIns="0" bIns="0" rtlCol="0"/>
          <a:lstStyle/>
          <a:p>
            <a:endParaRPr/>
          </a:p>
        </p:txBody>
      </p:sp>
      <p:graphicFrame>
        <p:nvGraphicFramePr>
          <p:cNvPr id="3" name="object 3"/>
          <p:cNvGraphicFramePr>
            <a:graphicFrameLocks noGrp="1"/>
          </p:cNvGraphicFramePr>
          <p:nvPr/>
        </p:nvGraphicFramePr>
        <p:xfrm>
          <a:off x="378104" y="1613668"/>
          <a:ext cx="8897904" cy="3569918"/>
        </p:xfrm>
        <a:graphic>
          <a:graphicData uri="http://schemas.openxmlformats.org/drawingml/2006/table">
            <a:tbl>
              <a:tblPr firstRow="1" bandRow="1">
                <a:tableStyleId>{2D5ABB26-0587-4C30-8999-92F81FD0307C}</a:tableStyleId>
              </a:tblPr>
              <a:tblGrid>
                <a:gridCol w="3116151"/>
                <a:gridCol w="3098265"/>
                <a:gridCol w="2683488"/>
              </a:tblGrid>
              <a:tr h="278130">
                <a:tc>
                  <a:txBody>
                    <a:bodyPr/>
                    <a:lstStyle/>
                    <a:p>
                      <a:pPr marL="34925">
                        <a:lnSpc>
                          <a:spcPct val="100000"/>
                        </a:lnSpc>
                      </a:pPr>
                      <a:r>
                        <a:rPr sz="1400" spc="-5" dirty="0">
                          <a:solidFill>
                            <a:srgbClr val="0096CF"/>
                          </a:solidFill>
                          <a:latin typeface="Arial Narrow"/>
                          <a:cs typeface="Arial Narrow"/>
                        </a:rPr>
                        <a:t>Alexandr</a:t>
                      </a:r>
                      <a:r>
                        <a:rPr sz="1400" dirty="0">
                          <a:solidFill>
                            <a:srgbClr val="0096CF"/>
                          </a:solidFill>
                          <a:latin typeface="Arial Narrow"/>
                          <a:cs typeface="Arial Narrow"/>
                        </a:rPr>
                        <a:t>a</a:t>
                      </a:r>
                      <a:r>
                        <a:rPr sz="1400" spc="15" dirty="0">
                          <a:solidFill>
                            <a:srgbClr val="0096CF"/>
                          </a:solidFill>
                          <a:latin typeface="Arial Narrow"/>
                          <a:cs typeface="Arial Narrow"/>
                        </a:rPr>
                        <a:t> </a:t>
                      </a:r>
                      <a:r>
                        <a:rPr sz="1400" spc="-5" dirty="0">
                          <a:solidFill>
                            <a:srgbClr val="0096CF"/>
                          </a:solidFill>
                          <a:latin typeface="Arial Narrow"/>
                          <a:cs typeface="Arial Narrow"/>
                        </a:rPr>
                        <a:t>Distric</a:t>
                      </a:r>
                      <a:r>
                        <a:rPr sz="1400" dirty="0">
                          <a:solidFill>
                            <a:srgbClr val="0096CF"/>
                          </a:solidFill>
                          <a:latin typeface="Arial Narrow"/>
                          <a:cs typeface="Arial Narrow"/>
                        </a:rPr>
                        <a:t>t</a:t>
                      </a:r>
                      <a:r>
                        <a:rPr sz="1400" spc="10" dirty="0">
                          <a:solidFill>
                            <a:srgbClr val="0096CF"/>
                          </a:solidFill>
                          <a:latin typeface="Arial Narrow"/>
                          <a:cs typeface="Arial Narrow"/>
                        </a:rPr>
                        <a:t> </a:t>
                      </a:r>
                      <a:r>
                        <a:rPr sz="1400" spc="-5" dirty="0">
                          <a:solidFill>
                            <a:srgbClr val="0096CF"/>
                          </a:solidFill>
                          <a:latin typeface="Arial Narrow"/>
                          <a:cs typeface="Arial Narrow"/>
                        </a:rPr>
                        <a:t>Health</a:t>
                      </a:r>
                      <a:endParaRPr sz="1400">
                        <a:latin typeface="Arial Narrow"/>
                        <a:cs typeface="Arial Narrow"/>
                      </a:endParaRPr>
                    </a:p>
                  </a:txBody>
                  <a:tcPr marL="0" marR="0" marT="0" marB="0"/>
                </a:tc>
                <a:tc>
                  <a:txBody>
                    <a:bodyPr/>
                    <a:lstStyle/>
                    <a:p>
                      <a:pPr marL="158115">
                        <a:lnSpc>
                          <a:spcPct val="100000"/>
                        </a:lnSpc>
                      </a:pPr>
                      <a:r>
                        <a:rPr sz="1400" spc="-5" dirty="0">
                          <a:solidFill>
                            <a:srgbClr val="0096CF"/>
                          </a:solidFill>
                          <a:latin typeface="Arial Narrow"/>
                          <a:cs typeface="Arial Narrow"/>
                        </a:rPr>
                        <a:t>Alpin</a:t>
                      </a:r>
                      <a:r>
                        <a:rPr sz="1400" dirty="0">
                          <a:solidFill>
                            <a:srgbClr val="0096CF"/>
                          </a:solidFill>
                          <a:latin typeface="Arial Narrow"/>
                          <a:cs typeface="Arial Narrow"/>
                        </a:rPr>
                        <a:t>e</a:t>
                      </a:r>
                      <a:r>
                        <a:rPr sz="1400" spc="10" dirty="0">
                          <a:solidFill>
                            <a:srgbClr val="0096CF"/>
                          </a:solidFill>
                          <a:latin typeface="Arial Narrow"/>
                          <a:cs typeface="Arial Narrow"/>
                        </a:rPr>
                        <a:t> </a:t>
                      </a:r>
                      <a:r>
                        <a:rPr sz="1400" spc="-5" dirty="0">
                          <a:solidFill>
                            <a:srgbClr val="0096CF"/>
                          </a:solidFill>
                          <a:latin typeface="Arial Narrow"/>
                          <a:cs typeface="Arial Narrow"/>
                        </a:rPr>
                        <a:t>Health</a:t>
                      </a:r>
                      <a:endParaRPr sz="1400">
                        <a:latin typeface="Arial Narrow"/>
                        <a:cs typeface="Arial Narrow"/>
                      </a:endParaRPr>
                    </a:p>
                  </a:txBody>
                  <a:tcPr marL="0" marR="0" marT="0" marB="0"/>
                </a:tc>
                <a:tc>
                  <a:txBody>
                    <a:bodyPr/>
                    <a:lstStyle/>
                    <a:p>
                      <a:pPr marL="299720">
                        <a:lnSpc>
                          <a:spcPct val="100000"/>
                        </a:lnSpc>
                      </a:pPr>
                      <a:r>
                        <a:rPr sz="1400" spc="-5" dirty="0">
                          <a:solidFill>
                            <a:srgbClr val="0096CF"/>
                          </a:solidFill>
                          <a:latin typeface="Arial Narrow"/>
                          <a:cs typeface="Arial Narrow"/>
                        </a:rPr>
                        <a:t>Beaufor</a:t>
                      </a:r>
                      <a:r>
                        <a:rPr sz="1400" dirty="0">
                          <a:solidFill>
                            <a:srgbClr val="0096CF"/>
                          </a:solidFill>
                          <a:latin typeface="Arial Narrow"/>
                          <a:cs typeface="Arial Narrow"/>
                        </a:rPr>
                        <a:t>t</a:t>
                      </a:r>
                      <a:r>
                        <a:rPr sz="1400" spc="10" dirty="0">
                          <a:solidFill>
                            <a:srgbClr val="0096CF"/>
                          </a:solidFill>
                          <a:latin typeface="Arial Narrow"/>
                          <a:cs typeface="Arial Narrow"/>
                        </a:rPr>
                        <a:t> </a:t>
                      </a:r>
                      <a:r>
                        <a:rPr sz="1400" spc="-5" dirty="0">
                          <a:solidFill>
                            <a:srgbClr val="0096CF"/>
                          </a:solidFill>
                          <a:latin typeface="Arial Narrow"/>
                          <a:cs typeface="Arial Narrow"/>
                        </a:rPr>
                        <a:t>an</a:t>
                      </a:r>
                      <a:r>
                        <a:rPr sz="1400" dirty="0">
                          <a:solidFill>
                            <a:srgbClr val="0096CF"/>
                          </a:solidFill>
                          <a:latin typeface="Arial Narrow"/>
                          <a:cs typeface="Arial Narrow"/>
                        </a:rPr>
                        <a:t>d </a:t>
                      </a:r>
                      <a:r>
                        <a:rPr sz="1400" spc="-5" dirty="0">
                          <a:solidFill>
                            <a:srgbClr val="0096CF"/>
                          </a:solidFill>
                          <a:latin typeface="Arial Narrow"/>
                          <a:cs typeface="Arial Narrow"/>
                        </a:rPr>
                        <a:t>Skipto</a:t>
                      </a:r>
                      <a:r>
                        <a:rPr sz="1400" dirty="0">
                          <a:solidFill>
                            <a:srgbClr val="0096CF"/>
                          </a:solidFill>
                          <a:latin typeface="Arial Narrow"/>
                          <a:cs typeface="Arial Narrow"/>
                        </a:rPr>
                        <a:t>n</a:t>
                      </a:r>
                      <a:r>
                        <a:rPr sz="1400" spc="10" dirty="0">
                          <a:solidFill>
                            <a:srgbClr val="0096CF"/>
                          </a:solidFill>
                          <a:latin typeface="Arial Narrow"/>
                          <a:cs typeface="Arial Narrow"/>
                        </a:rPr>
                        <a:t> </a:t>
                      </a:r>
                      <a:r>
                        <a:rPr sz="1400" spc="-5" dirty="0">
                          <a:solidFill>
                            <a:srgbClr val="0096CF"/>
                          </a:solidFill>
                          <a:latin typeface="Arial Narrow"/>
                          <a:cs typeface="Arial Narrow"/>
                        </a:rPr>
                        <a:t>Healt</a:t>
                      </a:r>
                      <a:r>
                        <a:rPr sz="1400" dirty="0">
                          <a:solidFill>
                            <a:srgbClr val="0096CF"/>
                          </a:solidFill>
                          <a:latin typeface="Arial Narrow"/>
                          <a:cs typeface="Arial Narrow"/>
                        </a:rPr>
                        <a:t>h</a:t>
                      </a:r>
                      <a:r>
                        <a:rPr sz="1400" spc="5" dirty="0">
                          <a:solidFill>
                            <a:srgbClr val="0096CF"/>
                          </a:solidFill>
                          <a:latin typeface="Arial Narrow"/>
                          <a:cs typeface="Arial Narrow"/>
                        </a:rPr>
                        <a:t> </a:t>
                      </a:r>
                      <a:r>
                        <a:rPr sz="1400" spc="-5" dirty="0">
                          <a:solidFill>
                            <a:srgbClr val="0096CF"/>
                          </a:solidFill>
                          <a:latin typeface="Arial Narrow"/>
                          <a:cs typeface="Arial Narrow"/>
                        </a:rPr>
                        <a:t>Service</a:t>
                      </a:r>
                      <a:endParaRPr sz="1400">
                        <a:latin typeface="Arial Narrow"/>
                        <a:cs typeface="Arial Narrow"/>
                      </a:endParaRPr>
                    </a:p>
                  </a:txBody>
                  <a:tcPr marL="0" marR="0" marT="0" marB="0"/>
                </a:tc>
              </a:tr>
              <a:tr h="251917">
                <a:tc>
                  <a:txBody>
                    <a:bodyPr/>
                    <a:lstStyle/>
                    <a:p>
                      <a:pPr marL="34925">
                        <a:lnSpc>
                          <a:spcPct val="100000"/>
                        </a:lnSpc>
                      </a:pPr>
                      <a:r>
                        <a:rPr sz="1400" spc="-5" dirty="0">
                          <a:solidFill>
                            <a:srgbClr val="0096CF"/>
                          </a:solidFill>
                          <a:latin typeface="Arial Narrow"/>
                          <a:cs typeface="Arial Narrow"/>
                        </a:rPr>
                        <a:t>Beechwort</a:t>
                      </a:r>
                      <a:r>
                        <a:rPr sz="1400" dirty="0">
                          <a:solidFill>
                            <a:srgbClr val="0096CF"/>
                          </a:solidFill>
                          <a:latin typeface="Arial Narrow"/>
                          <a:cs typeface="Arial Narrow"/>
                        </a:rPr>
                        <a:t>h</a:t>
                      </a:r>
                      <a:r>
                        <a:rPr sz="1400" spc="15" dirty="0">
                          <a:solidFill>
                            <a:srgbClr val="0096CF"/>
                          </a:solidFill>
                          <a:latin typeface="Arial Narrow"/>
                          <a:cs typeface="Arial Narrow"/>
                        </a:rPr>
                        <a:t> </a:t>
                      </a:r>
                      <a:r>
                        <a:rPr sz="1400" spc="-5" dirty="0">
                          <a:solidFill>
                            <a:srgbClr val="0096CF"/>
                          </a:solidFill>
                          <a:latin typeface="Arial Narrow"/>
                          <a:cs typeface="Arial Narrow"/>
                        </a:rPr>
                        <a:t>Healt</a:t>
                      </a:r>
                      <a:r>
                        <a:rPr sz="1400" dirty="0">
                          <a:solidFill>
                            <a:srgbClr val="0096CF"/>
                          </a:solidFill>
                          <a:latin typeface="Arial Narrow"/>
                          <a:cs typeface="Arial Narrow"/>
                        </a:rPr>
                        <a:t>h</a:t>
                      </a:r>
                      <a:r>
                        <a:rPr sz="1400" spc="5" dirty="0">
                          <a:solidFill>
                            <a:srgbClr val="0096CF"/>
                          </a:solidFill>
                          <a:latin typeface="Arial Narrow"/>
                          <a:cs typeface="Arial Narrow"/>
                        </a:rPr>
                        <a:t> </a:t>
                      </a:r>
                      <a:r>
                        <a:rPr sz="1400" spc="-5" dirty="0">
                          <a:solidFill>
                            <a:srgbClr val="0096CF"/>
                          </a:solidFill>
                          <a:latin typeface="Arial Narrow"/>
                          <a:cs typeface="Arial Narrow"/>
                        </a:rPr>
                        <a:t>Service</a:t>
                      </a:r>
                      <a:endParaRPr sz="1400">
                        <a:latin typeface="Arial Narrow"/>
                        <a:cs typeface="Arial Narrow"/>
                      </a:endParaRPr>
                    </a:p>
                  </a:txBody>
                  <a:tcPr marL="0" marR="0" marT="0" marB="0"/>
                </a:tc>
                <a:tc>
                  <a:txBody>
                    <a:bodyPr/>
                    <a:lstStyle/>
                    <a:p>
                      <a:pPr marL="158115">
                        <a:lnSpc>
                          <a:spcPct val="100000"/>
                        </a:lnSpc>
                      </a:pPr>
                      <a:r>
                        <a:rPr sz="1400" spc="-5" dirty="0">
                          <a:solidFill>
                            <a:srgbClr val="0096CF"/>
                          </a:solidFill>
                          <a:latin typeface="Arial Narrow"/>
                          <a:cs typeface="Arial Narrow"/>
                        </a:rPr>
                        <a:t>Boor</a:t>
                      </a:r>
                      <a:r>
                        <a:rPr sz="1400" dirty="0">
                          <a:solidFill>
                            <a:srgbClr val="0096CF"/>
                          </a:solidFill>
                          <a:latin typeface="Arial Narrow"/>
                          <a:cs typeface="Arial Narrow"/>
                        </a:rPr>
                        <a:t>t</a:t>
                      </a:r>
                      <a:r>
                        <a:rPr sz="1400" spc="5" dirty="0">
                          <a:solidFill>
                            <a:srgbClr val="0096CF"/>
                          </a:solidFill>
                          <a:latin typeface="Arial Narrow"/>
                          <a:cs typeface="Arial Narrow"/>
                        </a:rPr>
                        <a:t> </a:t>
                      </a:r>
                      <a:r>
                        <a:rPr sz="1400" spc="-5" dirty="0">
                          <a:solidFill>
                            <a:srgbClr val="0096CF"/>
                          </a:solidFill>
                          <a:latin typeface="Arial Narrow"/>
                          <a:cs typeface="Arial Narrow"/>
                        </a:rPr>
                        <a:t>Distric</a:t>
                      </a:r>
                      <a:r>
                        <a:rPr sz="1400" dirty="0">
                          <a:solidFill>
                            <a:srgbClr val="0096CF"/>
                          </a:solidFill>
                          <a:latin typeface="Arial Narrow"/>
                          <a:cs typeface="Arial Narrow"/>
                        </a:rPr>
                        <a:t>t</a:t>
                      </a:r>
                      <a:r>
                        <a:rPr sz="1400" spc="10" dirty="0">
                          <a:solidFill>
                            <a:srgbClr val="0096CF"/>
                          </a:solidFill>
                          <a:latin typeface="Arial Narrow"/>
                          <a:cs typeface="Arial Narrow"/>
                        </a:rPr>
                        <a:t> </a:t>
                      </a:r>
                      <a:r>
                        <a:rPr sz="1400" spc="-5" dirty="0">
                          <a:solidFill>
                            <a:srgbClr val="0096CF"/>
                          </a:solidFill>
                          <a:latin typeface="Arial Narrow"/>
                          <a:cs typeface="Arial Narrow"/>
                        </a:rPr>
                        <a:t>Health</a:t>
                      </a:r>
                      <a:endParaRPr sz="1400">
                        <a:latin typeface="Arial Narrow"/>
                        <a:cs typeface="Arial Narrow"/>
                      </a:endParaRPr>
                    </a:p>
                  </a:txBody>
                  <a:tcPr marL="0" marR="0" marT="0" marB="0"/>
                </a:tc>
                <a:tc>
                  <a:txBody>
                    <a:bodyPr/>
                    <a:lstStyle/>
                    <a:p>
                      <a:pPr marL="299720">
                        <a:lnSpc>
                          <a:spcPct val="100000"/>
                        </a:lnSpc>
                      </a:pPr>
                      <a:r>
                        <a:rPr sz="1400" spc="-5" dirty="0">
                          <a:solidFill>
                            <a:srgbClr val="0096CF"/>
                          </a:solidFill>
                          <a:latin typeface="Arial Narrow"/>
                          <a:cs typeface="Arial Narrow"/>
                        </a:rPr>
                        <a:t>Casterto</a:t>
                      </a:r>
                      <a:r>
                        <a:rPr sz="1400" dirty="0">
                          <a:solidFill>
                            <a:srgbClr val="0096CF"/>
                          </a:solidFill>
                          <a:latin typeface="Arial Narrow"/>
                          <a:cs typeface="Arial Narrow"/>
                        </a:rPr>
                        <a:t>n</a:t>
                      </a:r>
                      <a:r>
                        <a:rPr sz="1400" spc="10" dirty="0">
                          <a:solidFill>
                            <a:srgbClr val="0096CF"/>
                          </a:solidFill>
                          <a:latin typeface="Arial Narrow"/>
                          <a:cs typeface="Arial Narrow"/>
                        </a:rPr>
                        <a:t> </a:t>
                      </a:r>
                      <a:r>
                        <a:rPr sz="1400" spc="-5" dirty="0">
                          <a:solidFill>
                            <a:srgbClr val="0096CF"/>
                          </a:solidFill>
                          <a:latin typeface="Arial Narrow"/>
                          <a:cs typeface="Arial Narrow"/>
                        </a:rPr>
                        <a:t>Memoria</a:t>
                      </a:r>
                      <a:r>
                        <a:rPr sz="1400" dirty="0">
                          <a:solidFill>
                            <a:srgbClr val="0096CF"/>
                          </a:solidFill>
                          <a:latin typeface="Arial Narrow"/>
                          <a:cs typeface="Arial Narrow"/>
                        </a:rPr>
                        <a:t>l</a:t>
                      </a:r>
                      <a:r>
                        <a:rPr sz="1400" spc="-5" dirty="0">
                          <a:solidFill>
                            <a:srgbClr val="0096CF"/>
                          </a:solidFill>
                          <a:latin typeface="Arial Narrow"/>
                          <a:cs typeface="Arial Narrow"/>
                        </a:rPr>
                        <a:t> Hospital</a:t>
                      </a:r>
                      <a:endParaRPr sz="1400">
                        <a:latin typeface="Arial Narrow"/>
                        <a:cs typeface="Arial Narrow"/>
                      </a:endParaRPr>
                    </a:p>
                  </a:txBody>
                  <a:tcPr marL="0" marR="0" marT="0" marB="0"/>
                </a:tc>
              </a:tr>
              <a:tr h="251917">
                <a:tc>
                  <a:txBody>
                    <a:bodyPr/>
                    <a:lstStyle/>
                    <a:p>
                      <a:pPr marL="34925">
                        <a:lnSpc>
                          <a:spcPct val="100000"/>
                        </a:lnSpc>
                      </a:pPr>
                      <a:r>
                        <a:rPr sz="1400" spc="-5" dirty="0">
                          <a:solidFill>
                            <a:srgbClr val="0096CF"/>
                          </a:solidFill>
                          <a:latin typeface="Arial Narrow"/>
                          <a:cs typeface="Arial Narrow"/>
                        </a:rPr>
                        <a:t>Cobra</a:t>
                      </a:r>
                      <a:r>
                        <a:rPr sz="1400" dirty="0">
                          <a:solidFill>
                            <a:srgbClr val="0096CF"/>
                          </a:solidFill>
                          <a:latin typeface="Arial Narrow"/>
                          <a:cs typeface="Arial Narrow"/>
                        </a:rPr>
                        <a:t>m</a:t>
                      </a:r>
                      <a:r>
                        <a:rPr sz="1400" spc="5" dirty="0">
                          <a:solidFill>
                            <a:srgbClr val="0096CF"/>
                          </a:solidFill>
                          <a:latin typeface="Arial Narrow"/>
                          <a:cs typeface="Arial Narrow"/>
                        </a:rPr>
                        <a:t> </a:t>
                      </a:r>
                      <a:r>
                        <a:rPr sz="1400" spc="-5" dirty="0">
                          <a:solidFill>
                            <a:srgbClr val="0096CF"/>
                          </a:solidFill>
                          <a:latin typeface="Arial Narrow"/>
                          <a:cs typeface="Arial Narrow"/>
                        </a:rPr>
                        <a:t>Distric</a:t>
                      </a:r>
                      <a:r>
                        <a:rPr sz="1400" dirty="0">
                          <a:solidFill>
                            <a:srgbClr val="0096CF"/>
                          </a:solidFill>
                          <a:latin typeface="Arial Narrow"/>
                          <a:cs typeface="Arial Narrow"/>
                        </a:rPr>
                        <a:t>t</a:t>
                      </a:r>
                      <a:r>
                        <a:rPr sz="1400" spc="10" dirty="0">
                          <a:solidFill>
                            <a:srgbClr val="0096CF"/>
                          </a:solidFill>
                          <a:latin typeface="Arial Narrow"/>
                          <a:cs typeface="Arial Narrow"/>
                        </a:rPr>
                        <a:t> </a:t>
                      </a:r>
                      <a:r>
                        <a:rPr sz="1400" spc="-5" dirty="0">
                          <a:solidFill>
                            <a:srgbClr val="0096CF"/>
                          </a:solidFill>
                          <a:latin typeface="Arial Narrow"/>
                          <a:cs typeface="Arial Narrow"/>
                        </a:rPr>
                        <a:t>Health</a:t>
                      </a:r>
                      <a:endParaRPr sz="1400">
                        <a:latin typeface="Arial Narrow"/>
                        <a:cs typeface="Arial Narrow"/>
                      </a:endParaRPr>
                    </a:p>
                  </a:txBody>
                  <a:tcPr marL="0" marR="0" marT="0" marB="0"/>
                </a:tc>
                <a:tc>
                  <a:txBody>
                    <a:bodyPr/>
                    <a:lstStyle/>
                    <a:p>
                      <a:pPr marL="158115">
                        <a:lnSpc>
                          <a:spcPct val="100000"/>
                        </a:lnSpc>
                      </a:pPr>
                      <a:r>
                        <a:rPr sz="1400" spc="-5" dirty="0">
                          <a:solidFill>
                            <a:srgbClr val="0096CF"/>
                          </a:solidFill>
                          <a:latin typeface="Arial Narrow"/>
                          <a:cs typeface="Arial Narrow"/>
                        </a:rPr>
                        <a:t>Cohun</a:t>
                      </a:r>
                      <a:r>
                        <a:rPr sz="1400" dirty="0">
                          <a:solidFill>
                            <a:srgbClr val="0096CF"/>
                          </a:solidFill>
                          <a:latin typeface="Arial Narrow"/>
                          <a:cs typeface="Arial Narrow"/>
                        </a:rPr>
                        <a:t>a</a:t>
                      </a:r>
                      <a:r>
                        <a:rPr sz="1400" spc="5" dirty="0">
                          <a:solidFill>
                            <a:srgbClr val="0096CF"/>
                          </a:solidFill>
                          <a:latin typeface="Arial Narrow"/>
                          <a:cs typeface="Arial Narrow"/>
                        </a:rPr>
                        <a:t> </a:t>
                      </a:r>
                      <a:r>
                        <a:rPr sz="1400" spc="-5" dirty="0">
                          <a:solidFill>
                            <a:srgbClr val="0096CF"/>
                          </a:solidFill>
                          <a:latin typeface="Arial Narrow"/>
                          <a:cs typeface="Arial Narrow"/>
                        </a:rPr>
                        <a:t>Distric</a:t>
                      </a:r>
                      <a:r>
                        <a:rPr sz="1400" dirty="0">
                          <a:solidFill>
                            <a:srgbClr val="0096CF"/>
                          </a:solidFill>
                          <a:latin typeface="Arial Narrow"/>
                          <a:cs typeface="Arial Narrow"/>
                        </a:rPr>
                        <a:t>t</a:t>
                      </a:r>
                      <a:r>
                        <a:rPr sz="1400" spc="10" dirty="0">
                          <a:solidFill>
                            <a:srgbClr val="0096CF"/>
                          </a:solidFill>
                          <a:latin typeface="Arial Narrow"/>
                          <a:cs typeface="Arial Narrow"/>
                        </a:rPr>
                        <a:t> </a:t>
                      </a:r>
                      <a:r>
                        <a:rPr sz="1400" spc="-5" dirty="0">
                          <a:solidFill>
                            <a:srgbClr val="0096CF"/>
                          </a:solidFill>
                          <a:latin typeface="Arial Narrow"/>
                          <a:cs typeface="Arial Narrow"/>
                        </a:rPr>
                        <a:t>Hospital</a:t>
                      </a:r>
                      <a:endParaRPr sz="1400">
                        <a:latin typeface="Arial Narrow"/>
                        <a:cs typeface="Arial Narrow"/>
                      </a:endParaRPr>
                    </a:p>
                  </a:txBody>
                  <a:tcPr marL="0" marR="0" marT="0" marB="0"/>
                </a:tc>
                <a:tc>
                  <a:txBody>
                    <a:bodyPr/>
                    <a:lstStyle/>
                    <a:p>
                      <a:pPr marL="299720">
                        <a:lnSpc>
                          <a:spcPct val="100000"/>
                        </a:lnSpc>
                      </a:pPr>
                      <a:r>
                        <a:rPr sz="1400" spc="-5" dirty="0">
                          <a:solidFill>
                            <a:srgbClr val="0096CF"/>
                          </a:solidFill>
                          <a:latin typeface="Arial Narrow"/>
                          <a:cs typeface="Arial Narrow"/>
                        </a:rPr>
                        <a:t>Corryon</a:t>
                      </a:r>
                      <a:r>
                        <a:rPr sz="1400" dirty="0">
                          <a:solidFill>
                            <a:srgbClr val="0096CF"/>
                          </a:solidFill>
                          <a:latin typeface="Arial Narrow"/>
                          <a:cs typeface="Arial Narrow"/>
                        </a:rPr>
                        <a:t>g</a:t>
                      </a:r>
                      <a:r>
                        <a:rPr sz="1400" spc="10" dirty="0">
                          <a:solidFill>
                            <a:srgbClr val="0096CF"/>
                          </a:solidFill>
                          <a:latin typeface="Arial Narrow"/>
                          <a:cs typeface="Arial Narrow"/>
                        </a:rPr>
                        <a:t> </a:t>
                      </a:r>
                      <a:r>
                        <a:rPr sz="1400" spc="-5" dirty="0">
                          <a:solidFill>
                            <a:srgbClr val="0096CF"/>
                          </a:solidFill>
                          <a:latin typeface="Arial Narrow"/>
                          <a:cs typeface="Arial Narrow"/>
                        </a:rPr>
                        <a:t>Health</a:t>
                      </a:r>
                      <a:endParaRPr sz="1400">
                        <a:latin typeface="Arial Narrow"/>
                        <a:cs typeface="Arial Narrow"/>
                      </a:endParaRPr>
                    </a:p>
                  </a:txBody>
                  <a:tcPr marL="0" marR="0" marT="0" marB="0"/>
                </a:tc>
              </a:tr>
              <a:tr h="251917">
                <a:tc>
                  <a:txBody>
                    <a:bodyPr/>
                    <a:lstStyle/>
                    <a:p>
                      <a:pPr marL="34925">
                        <a:lnSpc>
                          <a:spcPct val="100000"/>
                        </a:lnSpc>
                      </a:pPr>
                      <a:r>
                        <a:rPr sz="1400" spc="-5" dirty="0">
                          <a:solidFill>
                            <a:srgbClr val="0096CF"/>
                          </a:solidFill>
                          <a:latin typeface="Arial Narrow"/>
                          <a:cs typeface="Arial Narrow"/>
                        </a:rPr>
                        <a:t>Eas</a:t>
                      </a:r>
                      <a:r>
                        <a:rPr sz="1400" dirty="0">
                          <a:solidFill>
                            <a:srgbClr val="0096CF"/>
                          </a:solidFill>
                          <a:latin typeface="Arial Narrow"/>
                          <a:cs typeface="Arial Narrow"/>
                        </a:rPr>
                        <a:t>t</a:t>
                      </a:r>
                      <a:r>
                        <a:rPr sz="1400" spc="5" dirty="0">
                          <a:solidFill>
                            <a:srgbClr val="0096CF"/>
                          </a:solidFill>
                          <a:latin typeface="Arial Narrow"/>
                          <a:cs typeface="Arial Narrow"/>
                        </a:rPr>
                        <a:t> </a:t>
                      </a:r>
                      <a:r>
                        <a:rPr sz="1400" spc="-5" dirty="0">
                          <a:solidFill>
                            <a:srgbClr val="0096CF"/>
                          </a:solidFill>
                          <a:latin typeface="Arial Narrow"/>
                          <a:cs typeface="Arial Narrow"/>
                        </a:rPr>
                        <a:t>Wimmer</a:t>
                      </a:r>
                      <a:r>
                        <a:rPr sz="1400" dirty="0">
                          <a:solidFill>
                            <a:srgbClr val="0096CF"/>
                          </a:solidFill>
                          <a:latin typeface="Arial Narrow"/>
                          <a:cs typeface="Arial Narrow"/>
                        </a:rPr>
                        <a:t>a</a:t>
                      </a:r>
                      <a:r>
                        <a:rPr sz="1400" spc="10" dirty="0">
                          <a:solidFill>
                            <a:srgbClr val="0096CF"/>
                          </a:solidFill>
                          <a:latin typeface="Arial Narrow"/>
                          <a:cs typeface="Arial Narrow"/>
                        </a:rPr>
                        <a:t> </a:t>
                      </a:r>
                      <a:r>
                        <a:rPr sz="1400" spc="-5" dirty="0">
                          <a:solidFill>
                            <a:srgbClr val="0096CF"/>
                          </a:solidFill>
                          <a:latin typeface="Arial Narrow"/>
                          <a:cs typeface="Arial Narrow"/>
                        </a:rPr>
                        <a:t>Healt</a:t>
                      </a:r>
                      <a:r>
                        <a:rPr sz="1400" dirty="0">
                          <a:solidFill>
                            <a:srgbClr val="0096CF"/>
                          </a:solidFill>
                          <a:latin typeface="Arial Narrow"/>
                          <a:cs typeface="Arial Narrow"/>
                        </a:rPr>
                        <a:t>h</a:t>
                      </a:r>
                      <a:r>
                        <a:rPr sz="1400" spc="5" dirty="0">
                          <a:solidFill>
                            <a:srgbClr val="0096CF"/>
                          </a:solidFill>
                          <a:latin typeface="Arial Narrow"/>
                          <a:cs typeface="Arial Narrow"/>
                        </a:rPr>
                        <a:t> </a:t>
                      </a:r>
                      <a:r>
                        <a:rPr sz="1400" spc="-5" dirty="0">
                          <a:solidFill>
                            <a:srgbClr val="0096CF"/>
                          </a:solidFill>
                          <a:latin typeface="Arial Narrow"/>
                          <a:cs typeface="Arial Narrow"/>
                        </a:rPr>
                        <a:t>Service</a:t>
                      </a:r>
                      <a:endParaRPr sz="1400">
                        <a:latin typeface="Arial Narrow"/>
                        <a:cs typeface="Arial Narrow"/>
                      </a:endParaRPr>
                    </a:p>
                  </a:txBody>
                  <a:tcPr marL="0" marR="0" marT="0" marB="0"/>
                </a:tc>
                <a:tc>
                  <a:txBody>
                    <a:bodyPr/>
                    <a:lstStyle/>
                    <a:p>
                      <a:pPr marL="158115">
                        <a:lnSpc>
                          <a:spcPct val="100000"/>
                        </a:lnSpc>
                      </a:pPr>
                      <a:r>
                        <a:rPr sz="1400" spc="-5" dirty="0">
                          <a:solidFill>
                            <a:srgbClr val="0096CF"/>
                          </a:solidFill>
                          <a:latin typeface="Arial Narrow"/>
                          <a:cs typeface="Arial Narrow"/>
                        </a:rPr>
                        <a:t>Edenhop</a:t>
                      </a:r>
                      <a:r>
                        <a:rPr sz="1400" dirty="0">
                          <a:solidFill>
                            <a:srgbClr val="0096CF"/>
                          </a:solidFill>
                          <a:latin typeface="Arial Narrow"/>
                          <a:cs typeface="Arial Narrow"/>
                        </a:rPr>
                        <a:t>e</a:t>
                      </a:r>
                      <a:r>
                        <a:rPr sz="1400" spc="15" dirty="0">
                          <a:solidFill>
                            <a:srgbClr val="0096CF"/>
                          </a:solidFill>
                          <a:latin typeface="Arial Narrow"/>
                          <a:cs typeface="Arial Narrow"/>
                        </a:rPr>
                        <a:t> </a:t>
                      </a:r>
                      <a:r>
                        <a:rPr sz="1400" spc="-5" dirty="0">
                          <a:solidFill>
                            <a:srgbClr val="0096CF"/>
                          </a:solidFill>
                          <a:latin typeface="Arial Narrow"/>
                          <a:cs typeface="Arial Narrow"/>
                        </a:rPr>
                        <a:t>an</a:t>
                      </a:r>
                      <a:r>
                        <a:rPr sz="1400" dirty="0">
                          <a:solidFill>
                            <a:srgbClr val="0096CF"/>
                          </a:solidFill>
                          <a:latin typeface="Arial Narrow"/>
                          <a:cs typeface="Arial Narrow"/>
                        </a:rPr>
                        <a:t>d </a:t>
                      </a:r>
                      <a:r>
                        <a:rPr sz="1400" spc="-5" dirty="0">
                          <a:solidFill>
                            <a:srgbClr val="0096CF"/>
                          </a:solidFill>
                          <a:latin typeface="Arial Narrow"/>
                          <a:cs typeface="Arial Narrow"/>
                        </a:rPr>
                        <a:t>Distric</a:t>
                      </a:r>
                      <a:r>
                        <a:rPr sz="1400" dirty="0">
                          <a:solidFill>
                            <a:srgbClr val="0096CF"/>
                          </a:solidFill>
                          <a:latin typeface="Arial Narrow"/>
                          <a:cs typeface="Arial Narrow"/>
                        </a:rPr>
                        <a:t>t</a:t>
                      </a:r>
                      <a:r>
                        <a:rPr sz="1400" spc="10" dirty="0">
                          <a:solidFill>
                            <a:srgbClr val="0096CF"/>
                          </a:solidFill>
                          <a:latin typeface="Arial Narrow"/>
                          <a:cs typeface="Arial Narrow"/>
                        </a:rPr>
                        <a:t> </a:t>
                      </a:r>
                      <a:r>
                        <a:rPr sz="1400" spc="-5" dirty="0">
                          <a:solidFill>
                            <a:srgbClr val="0096CF"/>
                          </a:solidFill>
                          <a:latin typeface="Arial Narrow"/>
                          <a:cs typeface="Arial Narrow"/>
                        </a:rPr>
                        <a:t>Memoria</a:t>
                      </a:r>
                      <a:r>
                        <a:rPr sz="1400" dirty="0">
                          <a:solidFill>
                            <a:srgbClr val="0096CF"/>
                          </a:solidFill>
                          <a:latin typeface="Arial Narrow"/>
                          <a:cs typeface="Arial Narrow"/>
                        </a:rPr>
                        <a:t>l</a:t>
                      </a:r>
                      <a:r>
                        <a:rPr sz="1400" spc="-5" dirty="0">
                          <a:solidFill>
                            <a:srgbClr val="0096CF"/>
                          </a:solidFill>
                          <a:latin typeface="Arial Narrow"/>
                          <a:cs typeface="Arial Narrow"/>
                        </a:rPr>
                        <a:t> Hospital</a:t>
                      </a:r>
                      <a:endParaRPr sz="1400">
                        <a:latin typeface="Arial Narrow"/>
                        <a:cs typeface="Arial Narrow"/>
                      </a:endParaRPr>
                    </a:p>
                  </a:txBody>
                  <a:tcPr marL="0" marR="0" marT="0" marB="0"/>
                </a:tc>
                <a:tc>
                  <a:txBody>
                    <a:bodyPr/>
                    <a:lstStyle/>
                    <a:p>
                      <a:pPr marL="299720">
                        <a:lnSpc>
                          <a:spcPct val="100000"/>
                        </a:lnSpc>
                      </a:pPr>
                      <a:r>
                        <a:rPr sz="1400" spc="-5" dirty="0">
                          <a:solidFill>
                            <a:srgbClr val="0096CF"/>
                          </a:solidFill>
                          <a:latin typeface="Arial Narrow"/>
                          <a:cs typeface="Arial Narrow"/>
                        </a:rPr>
                        <a:t>Heathcot</a:t>
                      </a:r>
                      <a:r>
                        <a:rPr sz="1400" dirty="0">
                          <a:solidFill>
                            <a:srgbClr val="0096CF"/>
                          </a:solidFill>
                          <a:latin typeface="Arial Narrow"/>
                          <a:cs typeface="Arial Narrow"/>
                        </a:rPr>
                        <a:t>e</a:t>
                      </a:r>
                      <a:r>
                        <a:rPr sz="1400" spc="15" dirty="0">
                          <a:solidFill>
                            <a:srgbClr val="0096CF"/>
                          </a:solidFill>
                          <a:latin typeface="Arial Narrow"/>
                          <a:cs typeface="Arial Narrow"/>
                        </a:rPr>
                        <a:t> </a:t>
                      </a:r>
                      <a:r>
                        <a:rPr sz="1400" spc="-5" dirty="0">
                          <a:solidFill>
                            <a:srgbClr val="0096CF"/>
                          </a:solidFill>
                          <a:latin typeface="Arial Narrow"/>
                          <a:cs typeface="Arial Narrow"/>
                        </a:rPr>
                        <a:t>Health</a:t>
                      </a:r>
                      <a:endParaRPr sz="1400">
                        <a:latin typeface="Arial Narrow"/>
                        <a:cs typeface="Arial Narrow"/>
                      </a:endParaRPr>
                    </a:p>
                  </a:txBody>
                  <a:tcPr marL="0" marR="0" marT="0" marB="0"/>
                </a:tc>
              </a:tr>
              <a:tr h="251917">
                <a:tc>
                  <a:txBody>
                    <a:bodyPr/>
                    <a:lstStyle/>
                    <a:p>
                      <a:pPr marL="34925">
                        <a:lnSpc>
                          <a:spcPct val="100000"/>
                        </a:lnSpc>
                      </a:pPr>
                      <a:r>
                        <a:rPr sz="1400" spc="-5" dirty="0">
                          <a:solidFill>
                            <a:srgbClr val="0096CF"/>
                          </a:solidFill>
                          <a:latin typeface="Arial Narrow"/>
                          <a:cs typeface="Arial Narrow"/>
                        </a:rPr>
                        <a:t>Hepbur</a:t>
                      </a:r>
                      <a:r>
                        <a:rPr sz="1400" dirty="0">
                          <a:solidFill>
                            <a:srgbClr val="0096CF"/>
                          </a:solidFill>
                          <a:latin typeface="Arial Narrow"/>
                          <a:cs typeface="Arial Narrow"/>
                        </a:rPr>
                        <a:t>n</a:t>
                      </a:r>
                      <a:r>
                        <a:rPr sz="1400" spc="10" dirty="0">
                          <a:solidFill>
                            <a:srgbClr val="0096CF"/>
                          </a:solidFill>
                          <a:latin typeface="Arial Narrow"/>
                          <a:cs typeface="Arial Narrow"/>
                        </a:rPr>
                        <a:t> </a:t>
                      </a:r>
                      <a:r>
                        <a:rPr sz="1400" spc="-5" dirty="0">
                          <a:solidFill>
                            <a:srgbClr val="0096CF"/>
                          </a:solidFill>
                          <a:latin typeface="Arial Narrow"/>
                          <a:cs typeface="Arial Narrow"/>
                        </a:rPr>
                        <a:t>Healt</a:t>
                      </a:r>
                      <a:r>
                        <a:rPr sz="1400" dirty="0">
                          <a:solidFill>
                            <a:srgbClr val="0096CF"/>
                          </a:solidFill>
                          <a:latin typeface="Arial Narrow"/>
                          <a:cs typeface="Arial Narrow"/>
                        </a:rPr>
                        <a:t>h</a:t>
                      </a:r>
                      <a:r>
                        <a:rPr sz="1400" spc="5" dirty="0">
                          <a:solidFill>
                            <a:srgbClr val="0096CF"/>
                          </a:solidFill>
                          <a:latin typeface="Arial Narrow"/>
                          <a:cs typeface="Arial Narrow"/>
                        </a:rPr>
                        <a:t> </a:t>
                      </a:r>
                      <a:r>
                        <a:rPr sz="1400" spc="-5" dirty="0">
                          <a:solidFill>
                            <a:srgbClr val="0096CF"/>
                          </a:solidFill>
                          <a:latin typeface="Arial Narrow"/>
                          <a:cs typeface="Arial Narrow"/>
                        </a:rPr>
                        <a:t>Service</a:t>
                      </a:r>
                      <a:endParaRPr sz="1400">
                        <a:latin typeface="Arial Narrow"/>
                        <a:cs typeface="Arial Narrow"/>
                      </a:endParaRPr>
                    </a:p>
                  </a:txBody>
                  <a:tcPr marL="0" marR="0" marT="0" marB="0"/>
                </a:tc>
                <a:tc>
                  <a:txBody>
                    <a:bodyPr/>
                    <a:lstStyle/>
                    <a:p>
                      <a:pPr marL="158115">
                        <a:lnSpc>
                          <a:spcPct val="100000"/>
                        </a:lnSpc>
                      </a:pPr>
                      <a:r>
                        <a:rPr sz="1400" spc="-5" dirty="0">
                          <a:solidFill>
                            <a:srgbClr val="0096CF"/>
                          </a:solidFill>
                          <a:latin typeface="Arial Narrow"/>
                          <a:cs typeface="Arial Narrow"/>
                        </a:rPr>
                        <a:t>Hess</a:t>
                      </a:r>
                      <a:r>
                        <a:rPr sz="1400" dirty="0">
                          <a:solidFill>
                            <a:srgbClr val="0096CF"/>
                          </a:solidFill>
                          <a:latin typeface="Arial Narrow"/>
                          <a:cs typeface="Arial Narrow"/>
                        </a:rPr>
                        <a:t>e</a:t>
                      </a:r>
                      <a:r>
                        <a:rPr sz="1400" spc="5" dirty="0">
                          <a:solidFill>
                            <a:srgbClr val="0096CF"/>
                          </a:solidFill>
                          <a:latin typeface="Arial Narrow"/>
                          <a:cs typeface="Arial Narrow"/>
                        </a:rPr>
                        <a:t> </a:t>
                      </a:r>
                      <a:r>
                        <a:rPr sz="1400" spc="-5" dirty="0">
                          <a:solidFill>
                            <a:srgbClr val="0096CF"/>
                          </a:solidFill>
                          <a:latin typeface="Arial Narrow"/>
                          <a:cs typeface="Arial Narrow"/>
                        </a:rPr>
                        <a:t>Rura</a:t>
                      </a:r>
                      <a:r>
                        <a:rPr sz="1400" dirty="0">
                          <a:solidFill>
                            <a:srgbClr val="0096CF"/>
                          </a:solidFill>
                          <a:latin typeface="Arial Narrow"/>
                          <a:cs typeface="Arial Narrow"/>
                        </a:rPr>
                        <a:t>l</a:t>
                      </a:r>
                      <a:r>
                        <a:rPr sz="1400" spc="5" dirty="0">
                          <a:solidFill>
                            <a:srgbClr val="0096CF"/>
                          </a:solidFill>
                          <a:latin typeface="Arial Narrow"/>
                          <a:cs typeface="Arial Narrow"/>
                        </a:rPr>
                        <a:t> </a:t>
                      </a:r>
                      <a:r>
                        <a:rPr sz="1400" spc="-5" dirty="0">
                          <a:solidFill>
                            <a:srgbClr val="0096CF"/>
                          </a:solidFill>
                          <a:latin typeface="Arial Narrow"/>
                          <a:cs typeface="Arial Narrow"/>
                        </a:rPr>
                        <a:t>Healt</a:t>
                      </a:r>
                      <a:r>
                        <a:rPr sz="1400" dirty="0">
                          <a:solidFill>
                            <a:srgbClr val="0096CF"/>
                          </a:solidFill>
                          <a:latin typeface="Arial Narrow"/>
                          <a:cs typeface="Arial Narrow"/>
                        </a:rPr>
                        <a:t>h</a:t>
                      </a:r>
                      <a:r>
                        <a:rPr sz="1400" spc="5" dirty="0">
                          <a:solidFill>
                            <a:srgbClr val="0096CF"/>
                          </a:solidFill>
                          <a:latin typeface="Arial Narrow"/>
                          <a:cs typeface="Arial Narrow"/>
                        </a:rPr>
                        <a:t> </a:t>
                      </a:r>
                      <a:r>
                        <a:rPr sz="1400" spc="-5" dirty="0">
                          <a:solidFill>
                            <a:srgbClr val="0096CF"/>
                          </a:solidFill>
                          <a:latin typeface="Arial Narrow"/>
                          <a:cs typeface="Arial Narrow"/>
                        </a:rPr>
                        <a:t>Service</a:t>
                      </a:r>
                      <a:endParaRPr sz="1400">
                        <a:latin typeface="Arial Narrow"/>
                        <a:cs typeface="Arial Narrow"/>
                      </a:endParaRPr>
                    </a:p>
                  </a:txBody>
                  <a:tcPr marL="0" marR="0" marT="0" marB="0"/>
                </a:tc>
                <a:tc>
                  <a:txBody>
                    <a:bodyPr/>
                    <a:lstStyle/>
                    <a:p>
                      <a:pPr marL="299720">
                        <a:lnSpc>
                          <a:spcPct val="100000"/>
                        </a:lnSpc>
                      </a:pPr>
                      <a:r>
                        <a:rPr sz="1400" spc="-5" dirty="0">
                          <a:solidFill>
                            <a:srgbClr val="0096CF"/>
                          </a:solidFill>
                          <a:latin typeface="Arial Narrow"/>
                          <a:cs typeface="Arial Narrow"/>
                        </a:rPr>
                        <a:t>Heywoo</a:t>
                      </a:r>
                      <a:r>
                        <a:rPr sz="1400" dirty="0">
                          <a:solidFill>
                            <a:srgbClr val="0096CF"/>
                          </a:solidFill>
                          <a:latin typeface="Arial Narrow"/>
                          <a:cs typeface="Arial Narrow"/>
                        </a:rPr>
                        <a:t>d</a:t>
                      </a:r>
                      <a:r>
                        <a:rPr sz="1400" spc="10" dirty="0">
                          <a:solidFill>
                            <a:srgbClr val="0096CF"/>
                          </a:solidFill>
                          <a:latin typeface="Arial Narrow"/>
                          <a:cs typeface="Arial Narrow"/>
                        </a:rPr>
                        <a:t> </a:t>
                      </a:r>
                      <a:r>
                        <a:rPr sz="1400" spc="-5" dirty="0">
                          <a:solidFill>
                            <a:srgbClr val="0096CF"/>
                          </a:solidFill>
                          <a:latin typeface="Arial Narrow"/>
                          <a:cs typeface="Arial Narrow"/>
                        </a:rPr>
                        <a:t>Rura</a:t>
                      </a:r>
                      <a:r>
                        <a:rPr sz="1400" dirty="0">
                          <a:solidFill>
                            <a:srgbClr val="0096CF"/>
                          </a:solidFill>
                          <a:latin typeface="Arial Narrow"/>
                          <a:cs typeface="Arial Narrow"/>
                        </a:rPr>
                        <a:t>l</a:t>
                      </a:r>
                      <a:r>
                        <a:rPr sz="1400" spc="5" dirty="0">
                          <a:solidFill>
                            <a:srgbClr val="0096CF"/>
                          </a:solidFill>
                          <a:latin typeface="Arial Narrow"/>
                          <a:cs typeface="Arial Narrow"/>
                        </a:rPr>
                        <a:t> </a:t>
                      </a:r>
                      <a:r>
                        <a:rPr sz="1400" spc="-5" dirty="0">
                          <a:solidFill>
                            <a:srgbClr val="0096CF"/>
                          </a:solidFill>
                          <a:latin typeface="Arial Narrow"/>
                          <a:cs typeface="Arial Narrow"/>
                        </a:rPr>
                        <a:t>Health</a:t>
                      </a:r>
                      <a:endParaRPr sz="1400">
                        <a:latin typeface="Arial Narrow"/>
                        <a:cs typeface="Arial Narrow"/>
                      </a:endParaRPr>
                    </a:p>
                  </a:txBody>
                  <a:tcPr marL="0" marR="0" marT="0" marB="0"/>
                </a:tc>
              </a:tr>
              <a:tr h="251917">
                <a:tc>
                  <a:txBody>
                    <a:bodyPr/>
                    <a:lstStyle/>
                    <a:p>
                      <a:pPr marL="34925">
                        <a:lnSpc>
                          <a:spcPct val="100000"/>
                        </a:lnSpc>
                      </a:pPr>
                      <a:r>
                        <a:rPr sz="1400" dirty="0">
                          <a:solidFill>
                            <a:srgbClr val="0096CF"/>
                          </a:solidFill>
                          <a:latin typeface="Arial Narrow"/>
                          <a:cs typeface="Arial Narrow"/>
                        </a:rPr>
                        <a:t>Inglewood</a:t>
                      </a:r>
                      <a:r>
                        <a:rPr sz="1400" spc="-5" dirty="0">
                          <a:solidFill>
                            <a:srgbClr val="0096CF"/>
                          </a:solidFill>
                          <a:latin typeface="Arial Narrow"/>
                          <a:cs typeface="Arial Narrow"/>
                        </a:rPr>
                        <a:t> an</a:t>
                      </a:r>
                      <a:r>
                        <a:rPr sz="1400" dirty="0">
                          <a:solidFill>
                            <a:srgbClr val="0096CF"/>
                          </a:solidFill>
                          <a:latin typeface="Arial Narrow"/>
                          <a:cs typeface="Arial Narrow"/>
                        </a:rPr>
                        <a:t>d </a:t>
                      </a:r>
                      <a:r>
                        <a:rPr sz="1400" spc="-5" dirty="0">
                          <a:solidFill>
                            <a:srgbClr val="0096CF"/>
                          </a:solidFill>
                          <a:latin typeface="Arial Narrow"/>
                          <a:cs typeface="Arial Narrow"/>
                        </a:rPr>
                        <a:t>District</a:t>
                      </a:r>
                      <a:r>
                        <a:rPr sz="1400" dirty="0">
                          <a:solidFill>
                            <a:srgbClr val="0096CF"/>
                          </a:solidFill>
                          <a:latin typeface="Arial Narrow"/>
                          <a:cs typeface="Arial Narrow"/>
                        </a:rPr>
                        <a:t>s</a:t>
                      </a:r>
                      <a:r>
                        <a:rPr sz="1400" spc="10" dirty="0">
                          <a:solidFill>
                            <a:srgbClr val="0096CF"/>
                          </a:solidFill>
                          <a:latin typeface="Arial Narrow"/>
                          <a:cs typeface="Arial Narrow"/>
                        </a:rPr>
                        <a:t> </a:t>
                      </a:r>
                      <a:r>
                        <a:rPr sz="1400" spc="-5" dirty="0">
                          <a:solidFill>
                            <a:srgbClr val="0096CF"/>
                          </a:solidFill>
                          <a:latin typeface="Arial Narrow"/>
                          <a:cs typeface="Arial Narrow"/>
                        </a:rPr>
                        <a:t>Healt</a:t>
                      </a:r>
                      <a:r>
                        <a:rPr sz="1400" dirty="0">
                          <a:solidFill>
                            <a:srgbClr val="0096CF"/>
                          </a:solidFill>
                          <a:latin typeface="Arial Narrow"/>
                          <a:cs typeface="Arial Narrow"/>
                        </a:rPr>
                        <a:t>h</a:t>
                      </a:r>
                      <a:r>
                        <a:rPr sz="1400" spc="5" dirty="0">
                          <a:solidFill>
                            <a:srgbClr val="0096CF"/>
                          </a:solidFill>
                          <a:latin typeface="Arial Narrow"/>
                          <a:cs typeface="Arial Narrow"/>
                        </a:rPr>
                        <a:t> </a:t>
                      </a:r>
                      <a:r>
                        <a:rPr sz="1400" spc="-5" dirty="0">
                          <a:solidFill>
                            <a:srgbClr val="0096CF"/>
                          </a:solidFill>
                          <a:latin typeface="Arial Narrow"/>
                          <a:cs typeface="Arial Narrow"/>
                        </a:rPr>
                        <a:t>Service</a:t>
                      </a:r>
                      <a:endParaRPr sz="1400">
                        <a:latin typeface="Arial Narrow"/>
                        <a:cs typeface="Arial Narrow"/>
                      </a:endParaRPr>
                    </a:p>
                  </a:txBody>
                  <a:tcPr marL="0" marR="0" marT="0" marB="0"/>
                </a:tc>
                <a:tc>
                  <a:txBody>
                    <a:bodyPr/>
                    <a:lstStyle/>
                    <a:p>
                      <a:pPr marL="158115">
                        <a:lnSpc>
                          <a:spcPct val="100000"/>
                        </a:lnSpc>
                      </a:pPr>
                      <a:r>
                        <a:rPr sz="1400" spc="-5" dirty="0">
                          <a:solidFill>
                            <a:srgbClr val="0096CF"/>
                          </a:solidFill>
                          <a:latin typeface="Arial Narrow"/>
                          <a:cs typeface="Arial Narrow"/>
                        </a:rPr>
                        <a:t>Kilmor</a:t>
                      </a:r>
                      <a:r>
                        <a:rPr sz="1400" dirty="0">
                          <a:solidFill>
                            <a:srgbClr val="0096CF"/>
                          </a:solidFill>
                          <a:latin typeface="Arial Narrow"/>
                          <a:cs typeface="Arial Narrow"/>
                        </a:rPr>
                        <a:t>e</a:t>
                      </a:r>
                      <a:r>
                        <a:rPr sz="1400" spc="10" dirty="0">
                          <a:solidFill>
                            <a:srgbClr val="0096CF"/>
                          </a:solidFill>
                          <a:latin typeface="Arial Narrow"/>
                          <a:cs typeface="Arial Narrow"/>
                        </a:rPr>
                        <a:t> </a:t>
                      </a:r>
                      <a:r>
                        <a:rPr sz="1400" spc="-5" dirty="0">
                          <a:solidFill>
                            <a:srgbClr val="0096CF"/>
                          </a:solidFill>
                          <a:latin typeface="Arial Narrow"/>
                          <a:cs typeface="Arial Narrow"/>
                        </a:rPr>
                        <a:t>an</a:t>
                      </a:r>
                      <a:r>
                        <a:rPr sz="1400" dirty="0">
                          <a:solidFill>
                            <a:srgbClr val="0096CF"/>
                          </a:solidFill>
                          <a:latin typeface="Arial Narrow"/>
                          <a:cs typeface="Arial Narrow"/>
                        </a:rPr>
                        <a:t>d </a:t>
                      </a:r>
                      <a:r>
                        <a:rPr sz="1400" spc="-5" dirty="0">
                          <a:solidFill>
                            <a:srgbClr val="0096CF"/>
                          </a:solidFill>
                          <a:latin typeface="Arial Narrow"/>
                          <a:cs typeface="Arial Narrow"/>
                        </a:rPr>
                        <a:t>Distric</a:t>
                      </a:r>
                      <a:r>
                        <a:rPr sz="1400" dirty="0">
                          <a:solidFill>
                            <a:srgbClr val="0096CF"/>
                          </a:solidFill>
                          <a:latin typeface="Arial Narrow"/>
                          <a:cs typeface="Arial Narrow"/>
                        </a:rPr>
                        <a:t>t</a:t>
                      </a:r>
                      <a:r>
                        <a:rPr sz="1400" spc="10" dirty="0">
                          <a:solidFill>
                            <a:srgbClr val="0096CF"/>
                          </a:solidFill>
                          <a:latin typeface="Arial Narrow"/>
                          <a:cs typeface="Arial Narrow"/>
                        </a:rPr>
                        <a:t> </a:t>
                      </a:r>
                      <a:r>
                        <a:rPr sz="1400" spc="-5" dirty="0">
                          <a:solidFill>
                            <a:srgbClr val="0096CF"/>
                          </a:solidFill>
                          <a:latin typeface="Arial Narrow"/>
                          <a:cs typeface="Arial Narrow"/>
                        </a:rPr>
                        <a:t>Hospital</a:t>
                      </a:r>
                      <a:endParaRPr sz="1400">
                        <a:latin typeface="Arial Narrow"/>
                        <a:cs typeface="Arial Narrow"/>
                      </a:endParaRPr>
                    </a:p>
                  </a:txBody>
                  <a:tcPr marL="0" marR="0" marT="0" marB="0"/>
                </a:tc>
                <a:tc>
                  <a:txBody>
                    <a:bodyPr/>
                    <a:lstStyle/>
                    <a:p>
                      <a:pPr marL="299720">
                        <a:lnSpc>
                          <a:spcPct val="100000"/>
                        </a:lnSpc>
                      </a:pPr>
                      <a:r>
                        <a:rPr sz="1400" spc="-5" dirty="0">
                          <a:solidFill>
                            <a:srgbClr val="0096CF"/>
                          </a:solidFill>
                          <a:latin typeface="Arial Narrow"/>
                          <a:cs typeface="Arial Narrow"/>
                        </a:rPr>
                        <a:t>Kooweeru</a:t>
                      </a:r>
                      <a:r>
                        <a:rPr sz="1400" dirty="0">
                          <a:solidFill>
                            <a:srgbClr val="0096CF"/>
                          </a:solidFill>
                          <a:latin typeface="Arial Narrow"/>
                          <a:cs typeface="Arial Narrow"/>
                        </a:rPr>
                        <a:t>p</a:t>
                      </a:r>
                      <a:r>
                        <a:rPr sz="1400" spc="15" dirty="0">
                          <a:solidFill>
                            <a:srgbClr val="0096CF"/>
                          </a:solidFill>
                          <a:latin typeface="Arial Narrow"/>
                          <a:cs typeface="Arial Narrow"/>
                        </a:rPr>
                        <a:t> </a:t>
                      </a:r>
                      <a:r>
                        <a:rPr sz="1400" spc="-5" dirty="0">
                          <a:solidFill>
                            <a:srgbClr val="0096CF"/>
                          </a:solidFill>
                          <a:latin typeface="Arial Narrow"/>
                          <a:cs typeface="Arial Narrow"/>
                        </a:rPr>
                        <a:t>Regiona</a:t>
                      </a:r>
                      <a:r>
                        <a:rPr sz="1400" dirty="0">
                          <a:solidFill>
                            <a:srgbClr val="0096CF"/>
                          </a:solidFill>
                          <a:latin typeface="Arial Narrow"/>
                          <a:cs typeface="Arial Narrow"/>
                        </a:rPr>
                        <a:t>l</a:t>
                      </a:r>
                      <a:r>
                        <a:rPr sz="1400" spc="10" dirty="0">
                          <a:solidFill>
                            <a:srgbClr val="0096CF"/>
                          </a:solidFill>
                          <a:latin typeface="Arial Narrow"/>
                          <a:cs typeface="Arial Narrow"/>
                        </a:rPr>
                        <a:t> </a:t>
                      </a:r>
                      <a:r>
                        <a:rPr sz="1400" spc="-5" dirty="0">
                          <a:solidFill>
                            <a:srgbClr val="0096CF"/>
                          </a:solidFill>
                          <a:latin typeface="Arial Narrow"/>
                          <a:cs typeface="Arial Narrow"/>
                        </a:rPr>
                        <a:t>Healt</a:t>
                      </a:r>
                      <a:r>
                        <a:rPr sz="1400" dirty="0">
                          <a:solidFill>
                            <a:srgbClr val="0096CF"/>
                          </a:solidFill>
                          <a:latin typeface="Arial Narrow"/>
                          <a:cs typeface="Arial Narrow"/>
                        </a:rPr>
                        <a:t>h</a:t>
                      </a:r>
                      <a:r>
                        <a:rPr sz="1400" spc="5" dirty="0">
                          <a:solidFill>
                            <a:srgbClr val="0096CF"/>
                          </a:solidFill>
                          <a:latin typeface="Arial Narrow"/>
                          <a:cs typeface="Arial Narrow"/>
                        </a:rPr>
                        <a:t> </a:t>
                      </a:r>
                      <a:r>
                        <a:rPr sz="1400" spc="-5" dirty="0">
                          <a:solidFill>
                            <a:srgbClr val="0096CF"/>
                          </a:solidFill>
                          <a:latin typeface="Arial Narrow"/>
                          <a:cs typeface="Arial Narrow"/>
                        </a:rPr>
                        <a:t>Service</a:t>
                      </a:r>
                      <a:endParaRPr sz="1400">
                        <a:latin typeface="Arial Narrow"/>
                        <a:cs typeface="Arial Narrow"/>
                      </a:endParaRPr>
                    </a:p>
                  </a:txBody>
                  <a:tcPr marL="0" marR="0" marT="0" marB="0"/>
                </a:tc>
              </a:tr>
              <a:tr h="252374">
                <a:tc>
                  <a:txBody>
                    <a:bodyPr/>
                    <a:lstStyle/>
                    <a:p>
                      <a:pPr marL="34925">
                        <a:lnSpc>
                          <a:spcPct val="100000"/>
                        </a:lnSpc>
                      </a:pPr>
                      <a:r>
                        <a:rPr sz="1400" spc="-5" dirty="0">
                          <a:solidFill>
                            <a:srgbClr val="0096CF"/>
                          </a:solidFill>
                          <a:latin typeface="Arial Narrow"/>
                          <a:cs typeface="Arial Narrow"/>
                        </a:rPr>
                        <a:t>Kyneto</a:t>
                      </a:r>
                      <a:r>
                        <a:rPr sz="1400" dirty="0">
                          <a:solidFill>
                            <a:srgbClr val="0096CF"/>
                          </a:solidFill>
                          <a:latin typeface="Arial Narrow"/>
                          <a:cs typeface="Arial Narrow"/>
                        </a:rPr>
                        <a:t>n</a:t>
                      </a:r>
                      <a:r>
                        <a:rPr sz="1400" spc="10" dirty="0">
                          <a:solidFill>
                            <a:srgbClr val="0096CF"/>
                          </a:solidFill>
                          <a:latin typeface="Arial Narrow"/>
                          <a:cs typeface="Arial Narrow"/>
                        </a:rPr>
                        <a:t> </a:t>
                      </a:r>
                      <a:r>
                        <a:rPr sz="1400" spc="-5" dirty="0">
                          <a:solidFill>
                            <a:srgbClr val="0096CF"/>
                          </a:solidFill>
                          <a:latin typeface="Arial Narrow"/>
                          <a:cs typeface="Arial Narrow"/>
                        </a:rPr>
                        <a:t>Distric</a:t>
                      </a:r>
                      <a:r>
                        <a:rPr sz="1400" dirty="0">
                          <a:solidFill>
                            <a:srgbClr val="0096CF"/>
                          </a:solidFill>
                          <a:latin typeface="Arial Narrow"/>
                          <a:cs typeface="Arial Narrow"/>
                        </a:rPr>
                        <a:t>t</a:t>
                      </a:r>
                      <a:r>
                        <a:rPr sz="1400" spc="10" dirty="0">
                          <a:solidFill>
                            <a:srgbClr val="0096CF"/>
                          </a:solidFill>
                          <a:latin typeface="Arial Narrow"/>
                          <a:cs typeface="Arial Narrow"/>
                        </a:rPr>
                        <a:t> </a:t>
                      </a:r>
                      <a:r>
                        <a:rPr sz="1400" spc="-5" dirty="0">
                          <a:solidFill>
                            <a:srgbClr val="0096CF"/>
                          </a:solidFill>
                          <a:latin typeface="Arial Narrow"/>
                          <a:cs typeface="Arial Narrow"/>
                        </a:rPr>
                        <a:t>Healt</a:t>
                      </a:r>
                      <a:r>
                        <a:rPr sz="1400" dirty="0">
                          <a:solidFill>
                            <a:srgbClr val="0096CF"/>
                          </a:solidFill>
                          <a:latin typeface="Arial Narrow"/>
                          <a:cs typeface="Arial Narrow"/>
                        </a:rPr>
                        <a:t>h</a:t>
                      </a:r>
                      <a:r>
                        <a:rPr sz="1400" spc="5" dirty="0">
                          <a:solidFill>
                            <a:srgbClr val="0096CF"/>
                          </a:solidFill>
                          <a:latin typeface="Arial Narrow"/>
                          <a:cs typeface="Arial Narrow"/>
                        </a:rPr>
                        <a:t> </a:t>
                      </a:r>
                      <a:r>
                        <a:rPr sz="1400" spc="-5" dirty="0">
                          <a:solidFill>
                            <a:srgbClr val="0096CF"/>
                          </a:solidFill>
                          <a:latin typeface="Arial Narrow"/>
                          <a:cs typeface="Arial Narrow"/>
                        </a:rPr>
                        <a:t>Service</a:t>
                      </a:r>
                      <a:endParaRPr sz="1400">
                        <a:latin typeface="Arial Narrow"/>
                        <a:cs typeface="Arial Narrow"/>
                      </a:endParaRPr>
                    </a:p>
                  </a:txBody>
                  <a:tcPr marL="0" marR="0" marT="0" marB="0"/>
                </a:tc>
                <a:tc>
                  <a:txBody>
                    <a:bodyPr/>
                    <a:lstStyle/>
                    <a:p>
                      <a:pPr marL="158115">
                        <a:lnSpc>
                          <a:spcPct val="100000"/>
                        </a:lnSpc>
                      </a:pPr>
                      <a:r>
                        <a:rPr sz="1400" spc="-5" dirty="0">
                          <a:solidFill>
                            <a:srgbClr val="0096CF"/>
                          </a:solidFill>
                          <a:latin typeface="Arial Narrow"/>
                          <a:cs typeface="Arial Narrow"/>
                        </a:rPr>
                        <a:t>Lorn</a:t>
                      </a:r>
                      <a:r>
                        <a:rPr sz="1400" dirty="0">
                          <a:solidFill>
                            <a:srgbClr val="0096CF"/>
                          </a:solidFill>
                          <a:latin typeface="Arial Narrow"/>
                          <a:cs typeface="Arial Narrow"/>
                        </a:rPr>
                        <a:t>e</a:t>
                      </a:r>
                      <a:r>
                        <a:rPr sz="1400" spc="-5" dirty="0">
                          <a:solidFill>
                            <a:srgbClr val="0096CF"/>
                          </a:solidFill>
                          <a:latin typeface="Arial Narrow"/>
                          <a:cs typeface="Arial Narrow"/>
                        </a:rPr>
                        <a:t> Communit</a:t>
                      </a:r>
                      <a:r>
                        <a:rPr sz="1400" dirty="0">
                          <a:solidFill>
                            <a:srgbClr val="0096CF"/>
                          </a:solidFill>
                          <a:latin typeface="Arial Narrow"/>
                          <a:cs typeface="Arial Narrow"/>
                        </a:rPr>
                        <a:t>y</a:t>
                      </a:r>
                      <a:r>
                        <a:rPr sz="1400" spc="15" dirty="0">
                          <a:solidFill>
                            <a:srgbClr val="0096CF"/>
                          </a:solidFill>
                          <a:latin typeface="Arial Narrow"/>
                          <a:cs typeface="Arial Narrow"/>
                        </a:rPr>
                        <a:t> </a:t>
                      </a:r>
                      <a:r>
                        <a:rPr sz="1400" spc="-5" dirty="0">
                          <a:solidFill>
                            <a:srgbClr val="0096CF"/>
                          </a:solidFill>
                          <a:latin typeface="Arial Narrow"/>
                          <a:cs typeface="Arial Narrow"/>
                        </a:rPr>
                        <a:t>Hospital</a:t>
                      </a:r>
                      <a:endParaRPr sz="1400">
                        <a:latin typeface="Arial Narrow"/>
                        <a:cs typeface="Arial Narrow"/>
                      </a:endParaRPr>
                    </a:p>
                  </a:txBody>
                  <a:tcPr marL="0" marR="0" marT="0" marB="0"/>
                </a:tc>
                <a:tc>
                  <a:txBody>
                    <a:bodyPr/>
                    <a:lstStyle/>
                    <a:p>
                      <a:pPr marL="299720">
                        <a:lnSpc>
                          <a:spcPct val="100000"/>
                        </a:lnSpc>
                      </a:pPr>
                      <a:r>
                        <a:rPr sz="1400" spc="-5" dirty="0">
                          <a:solidFill>
                            <a:srgbClr val="0096CF"/>
                          </a:solidFill>
                          <a:latin typeface="Arial Narrow"/>
                          <a:cs typeface="Arial Narrow"/>
                        </a:rPr>
                        <a:t>Maldo</a:t>
                      </a:r>
                      <a:r>
                        <a:rPr sz="1400" dirty="0">
                          <a:solidFill>
                            <a:srgbClr val="0096CF"/>
                          </a:solidFill>
                          <a:latin typeface="Arial Narrow"/>
                          <a:cs typeface="Arial Narrow"/>
                        </a:rPr>
                        <a:t>n </a:t>
                      </a:r>
                      <a:r>
                        <a:rPr sz="1400" spc="-5" dirty="0">
                          <a:solidFill>
                            <a:srgbClr val="0096CF"/>
                          </a:solidFill>
                          <a:latin typeface="Arial Narrow"/>
                          <a:cs typeface="Arial Narrow"/>
                        </a:rPr>
                        <a:t>Hospital</a:t>
                      </a:r>
                      <a:endParaRPr sz="1400">
                        <a:latin typeface="Arial Narrow"/>
                        <a:cs typeface="Arial Narrow"/>
                      </a:endParaRPr>
                    </a:p>
                  </a:txBody>
                  <a:tcPr marL="0" marR="0" marT="0" marB="0"/>
                </a:tc>
              </a:tr>
              <a:tr h="251917">
                <a:tc>
                  <a:txBody>
                    <a:bodyPr/>
                    <a:lstStyle/>
                    <a:p>
                      <a:pPr marL="34925">
                        <a:lnSpc>
                          <a:spcPct val="100000"/>
                        </a:lnSpc>
                      </a:pPr>
                      <a:r>
                        <a:rPr sz="1400" spc="-5" dirty="0">
                          <a:solidFill>
                            <a:srgbClr val="0096CF"/>
                          </a:solidFill>
                          <a:latin typeface="Arial Narrow"/>
                          <a:cs typeface="Arial Narrow"/>
                        </a:rPr>
                        <a:t>Malle</a:t>
                      </a:r>
                      <a:r>
                        <a:rPr sz="1400" dirty="0">
                          <a:solidFill>
                            <a:srgbClr val="0096CF"/>
                          </a:solidFill>
                          <a:latin typeface="Arial Narrow"/>
                          <a:cs typeface="Arial Narrow"/>
                        </a:rPr>
                        <a:t>e </a:t>
                      </a:r>
                      <a:r>
                        <a:rPr sz="1400" spc="-5" dirty="0">
                          <a:solidFill>
                            <a:srgbClr val="0096CF"/>
                          </a:solidFill>
                          <a:latin typeface="Arial Narrow"/>
                          <a:cs typeface="Arial Narrow"/>
                        </a:rPr>
                        <a:t>Trac</a:t>
                      </a:r>
                      <a:r>
                        <a:rPr sz="1400" dirty="0">
                          <a:solidFill>
                            <a:srgbClr val="0096CF"/>
                          </a:solidFill>
                          <a:latin typeface="Arial Narrow"/>
                          <a:cs typeface="Arial Narrow"/>
                        </a:rPr>
                        <a:t>k</a:t>
                      </a:r>
                      <a:r>
                        <a:rPr sz="1400" spc="5" dirty="0">
                          <a:solidFill>
                            <a:srgbClr val="0096CF"/>
                          </a:solidFill>
                          <a:latin typeface="Arial Narrow"/>
                          <a:cs typeface="Arial Narrow"/>
                        </a:rPr>
                        <a:t> </a:t>
                      </a:r>
                      <a:r>
                        <a:rPr sz="1400" spc="-5" dirty="0">
                          <a:solidFill>
                            <a:srgbClr val="0096CF"/>
                          </a:solidFill>
                          <a:latin typeface="Arial Narrow"/>
                          <a:cs typeface="Arial Narrow"/>
                        </a:rPr>
                        <a:t>Healt</a:t>
                      </a:r>
                      <a:r>
                        <a:rPr sz="1400" dirty="0">
                          <a:solidFill>
                            <a:srgbClr val="0096CF"/>
                          </a:solidFill>
                          <a:latin typeface="Arial Narrow"/>
                          <a:cs typeface="Arial Narrow"/>
                        </a:rPr>
                        <a:t>h</a:t>
                      </a:r>
                      <a:r>
                        <a:rPr sz="1400" spc="5" dirty="0">
                          <a:solidFill>
                            <a:srgbClr val="0096CF"/>
                          </a:solidFill>
                          <a:latin typeface="Arial Narrow"/>
                          <a:cs typeface="Arial Narrow"/>
                        </a:rPr>
                        <a:t> </a:t>
                      </a:r>
                      <a:r>
                        <a:rPr sz="1400" spc="-5" dirty="0">
                          <a:solidFill>
                            <a:srgbClr val="0096CF"/>
                          </a:solidFill>
                          <a:latin typeface="Arial Narrow"/>
                          <a:cs typeface="Arial Narrow"/>
                        </a:rPr>
                        <a:t>an</a:t>
                      </a:r>
                      <a:r>
                        <a:rPr sz="1400" dirty="0">
                          <a:solidFill>
                            <a:srgbClr val="0096CF"/>
                          </a:solidFill>
                          <a:latin typeface="Arial Narrow"/>
                          <a:cs typeface="Arial Narrow"/>
                        </a:rPr>
                        <a:t>d </a:t>
                      </a:r>
                      <a:r>
                        <a:rPr sz="1400" spc="-5" dirty="0">
                          <a:solidFill>
                            <a:srgbClr val="0096CF"/>
                          </a:solidFill>
                          <a:latin typeface="Arial Narrow"/>
                          <a:cs typeface="Arial Narrow"/>
                        </a:rPr>
                        <a:t>Communit</a:t>
                      </a:r>
                      <a:r>
                        <a:rPr sz="1400" dirty="0">
                          <a:solidFill>
                            <a:srgbClr val="0096CF"/>
                          </a:solidFill>
                          <a:latin typeface="Arial Narrow"/>
                          <a:cs typeface="Arial Narrow"/>
                        </a:rPr>
                        <a:t>y</a:t>
                      </a:r>
                      <a:r>
                        <a:rPr sz="1400" spc="15" dirty="0">
                          <a:solidFill>
                            <a:srgbClr val="0096CF"/>
                          </a:solidFill>
                          <a:latin typeface="Arial Narrow"/>
                          <a:cs typeface="Arial Narrow"/>
                        </a:rPr>
                        <a:t> </a:t>
                      </a:r>
                      <a:r>
                        <a:rPr sz="1400" spc="-5" dirty="0">
                          <a:solidFill>
                            <a:srgbClr val="0096CF"/>
                          </a:solidFill>
                          <a:latin typeface="Arial Narrow"/>
                          <a:cs typeface="Arial Narrow"/>
                        </a:rPr>
                        <a:t>Service</a:t>
                      </a:r>
                      <a:endParaRPr sz="1400">
                        <a:latin typeface="Arial Narrow"/>
                        <a:cs typeface="Arial Narrow"/>
                      </a:endParaRPr>
                    </a:p>
                  </a:txBody>
                  <a:tcPr marL="0" marR="0" marT="0" marB="0"/>
                </a:tc>
                <a:tc>
                  <a:txBody>
                    <a:bodyPr/>
                    <a:lstStyle/>
                    <a:p>
                      <a:pPr marL="158115">
                        <a:lnSpc>
                          <a:spcPct val="100000"/>
                        </a:lnSpc>
                      </a:pPr>
                      <a:r>
                        <a:rPr sz="1400" spc="-5" dirty="0">
                          <a:solidFill>
                            <a:srgbClr val="0096CF"/>
                          </a:solidFill>
                          <a:latin typeface="Arial Narrow"/>
                          <a:cs typeface="Arial Narrow"/>
                        </a:rPr>
                        <a:t>Mansfiel</a:t>
                      </a:r>
                      <a:r>
                        <a:rPr sz="1400" dirty="0">
                          <a:solidFill>
                            <a:srgbClr val="0096CF"/>
                          </a:solidFill>
                          <a:latin typeface="Arial Narrow"/>
                          <a:cs typeface="Arial Narrow"/>
                        </a:rPr>
                        <a:t>d </a:t>
                      </a:r>
                      <a:r>
                        <a:rPr sz="1400" spc="-5" dirty="0">
                          <a:solidFill>
                            <a:srgbClr val="0096CF"/>
                          </a:solidFill>
                          <a:latin typeface="Arial Narrow"/>
                          <a:cs typeface="Arial Narrow"/>
                        </a:rPr>
                        <a:t>Distric</a:t>
                      </a:r>
                      <a:r>
                        <a:rPr sz="1400" dirty="0">
                          <a:solidFill>
                            <a:srgbClr val="0096CF"/>
                          </a:solidFill>
                          <a:latin typeface="Arial Narrow"/>
                          <a:cs typeface="Arial Narrow"/>
                        </a:rPr>
                        <a:t>t</a:t>
                      </a:r>
                      <a:r>
                        <a:rPr sz="1400" spc="10" dirty="0">
                          <a:solidFill>
                            <a:srgbClr val="0096CF"/>
                          </a:solidFill>
                          <a:latin typeface="Arial Narrow"/>
                          <a:cs typeface="Arial Narrow"/>
                        </a:rPr>
                        <a:t> </a:t>
                      </a:r>
                      <a:r>
                        <a:rPr sz="1400" spc="-5" dirty="0">
                          <a:solidFill>
                            <a:srgbClr val="0096CF"/>
                          </a:solidFill>
                          <a:latin typeface="Arial Narrow"/>
                          <a:cs typeface="Arial Narrow"/>
                        </a:rPr>
                        <a:t>Hospital</a:t>
                      </a:r>
                      <a:endParaRPr sz="1400">
                        <a:latin typeface="Arial Narrow"/>
                        <a:cs typeface="Arial Narrow"/>
                      </a:endParaRPr>
                    </a:p>
                  </a:txBody>
                  <a:tcPr marL="0" marR="0" marT="0" marB="0"/>
                </a:tc>
                <a:tc>
                  <a:txBody>
                    <a:bodyPr/>
                    <a:lstStyle/>
                    <a:p>
                      <a:pPr marL="299720">
                        <a:lnSpc>
                          <a:spcPct val="100000"/>
                        </a:lnSpc>
                      </a:pPr>
                      <a:r>
                        <a:rPr sz="1400" spc="-5" dirty="0">
                          <a:solidFill>
                            <a:srgbClr val="0096CF"/>
                          </a:solidFill>
                          <a:latin typeface="Arial Narrow"/>
                          <a:cs typeface="Arial Narrow"/>
                        </a:rPr>
                        <a:t>Moyn</a:t>
                      </a:r>
                      <a:r>
                        <a:rPr sz="1400" dirty="0">
                          <a:solidFill>
                            <a:srgbClr val="0096CF"/>
                          </a:solidFill>
                          <a:latin typeface="Arial Narrow"/>
                          <a:cs typeface="Arial Narrow"/>
                        </a:rPr>
                        <a:t>e </a:t>
                      </a:r>
                      <a:r>
                        <a:rPr sz="1400" spc="-5" dirty="0">
                          <a:solidFill>
                            <a:srgbClr val="0096CF"/>
                          </a:solidFill>
                          <a:latin typeface="Arial Narrow"/>
                          <a:cs typeface="Arial Narrow"/>
                        </a:rPr>
                        <a:t>Healt</a:t>
                      </a:r>
                      <a:r>
                        <a:rPr sz="1400" dirty="0">
                          <a:solidFill>
                            <a:srgbClr val="0096CF"/>
                          </a:solidFill>
                          <a:latin typeface="Arial Narrow"/>
                          <a:cs typeface="Arial Narrow"/>
                        </a:rPr>
                        <a:t>h</a:t>
                      </a:r>
                      <a:r>
                        <a:rPr sz="1400" spc="5" dirty="0">
                          <a:solidFill>
                            <a:srgbClr val="0096CF"/>
                          </a:solidFill>
                          <a:latin typeface="Arial Narrow"/>
                          <a:cs typeface="Arial Narrow"/>
                        </a:rPr>
                        <a:t> </a:t>
                      </a:r>
                      <a:r>
                        <a:rPr sz="1400" spc="-5" dirty="0">
                          <a:solidFill>
                            <a:srgbClr val="0096CF"/>
                          </a:solidFill>
                          <a:latin typeface="Arial Narrow"/>
                          <a:cs typeface="Arial Narrow"/>
                        </a:rPr>
                        <a:t>Services</a:t>
                      </a:r>
                      <a:endParaRPr sz="1400">
                        <a:latin typeface="Arial Narrow"/>
                        <a:cs typeface="Arial Narrow"/>
                      </a:endParaRPr>
                    </a:p>
                  </a:txBody>
                  <a:tcPr marL="0" marR="0" marT="0" marB="0"/>
                </a:tc>
              </a:tr>
              <a:tr h="251917">
                <a:tc>
                  <a:txBody>
                    <a:bodyPr/>
                    <a:lstStyle/>
                    <a:p>
                      <a:pPr marL="34925">
                        <a:lnSpc>
                          <a:spcPct val="100000"/>
                        </a:lnSpc>
                      </a:pPr>
                      <a:r>
                        <a:rPr sz="1400" spc="-5" dirty="0">
                          <a:solidFill>
                            <a:srgbClr val="0096CF"/>
                          </a:solidFill>
                          <a:latin typeface="Arial Narrow"/>
                          <a:cs typeface="Arial Narrow"/>
                        </a:rPr>
                        <a:t>Nathali</a:t>
                      </a:r>
                      <a:r>
                        <a:rPr sz="1400" dirty="0">
                          <a:solidFill>
                            <a:srgbClr val="0096CF"/>
                          </a:solidFill>
                          <a:latin typeface="Arial Narrow"/>
                          <a:cs typeface="Arial Narrow"/>
                        </a:rPr>
                        <a:t>a</a:t>
                      </a:r>
                      <a:r>
                        <a:rPr sz="1400" spc="10" dirty="0">
                          <a:solidFill>
                            <a:srgbClr val="0096CF"/>
                          </a:solidFill>
                          <a:latin typeface="Arial Narrow"/>
                          <a:cs typeface="Arial Narrow"/>
                        </a:rPr>
                        <a:t> </a:t>
                      </a:r>
                      <a:r>
                        <a:rPr sz="1400" spc="-5" dirty="0">
                          <a:solidFill>
                            <a:srgbClr val="0096CF"/>
                          </a:solidFill>
                          <a:latin typeface="Arial Narrow"/>
                          <a:cs typeface="Arial Narrow"/>
                        </a:rPr>
                        <a:t>Distric</a:t>
                      </a:r>
                      <a:r>
                        <a:rPr sz="1400" dirty="0">
                          <a:solidFill>
                            <a:srgbClr val="0096CF"/>
                          </a:solidFill>
                          <a:latin typeface="Arial Narrow"/>
                          <a:cs typeface="Arial Narrow"/>
                        </a:rPr>
                        <a:t>t</a:t>
                      </a:r>
                      <a:r>
                        <a:rPr sz="1400" spc="10" dirty="0">
                          <a:solidFill>
                            <a:srgbClr val="0096CF"/>
                          </a:solidFill>
                          <a:latin typeface="Arial Narrow"/>
                          <a:cs typeface="Arial Narrow"/>
                        </a:rPr>
                        <a:t> </a:t>
                      </a:r>
                      <a:r>
                        <a:rPr sz="1400" spc="-5" dirty="0">
                          <a:solidFill>
                            <a:srgbClr val="0096CF"/>
                          </a:solidFill>
                          <a:latin typeface="Arial Narrow"/>
                          <a:cs typeface="Arial Narrow"/>
                        </a:rPr>
                        <a:t>Hospital</a:t>
                      </a:r>
                      <a:endParaRPr sz="1400">
                        <a:latin typeface="Arial Narrow"/>
                        <a:cs typeface="Arial Narrow"/>
                      </a:endParaRPr>
                    </a:p>
                  </a:txBody>
                  <a:tcPr marL="0" marR="0" marT="0" marB="0"/>
                </a:tc>
                <a:tc>
                  <a:txBody>
                    <a:bodyPr/>
                    <a:lstStyle/>
                    <a:p>
                      <a:pPr marL="158115">
                        <a:lnSpc>
                          <a:spcPct val="100000"/>
                        </a:lnSpc>
                      </a:pPr>
                      <a:r>
                        <a:rPr sz="1400" spc="-5" dirty="0">
                          <a:solidFill>
                            <a:srgbClr val="0096CF"/>
                          </a:solidFill>
                          <a:latin typeface="Arial Narrow"/>
                          <a:cs typeface="Arial Narrow"/>
                        </a:rPr>
                        <a:t>Numurka</a:t>
                      </a:r>
                      <a:r>
                        <a:rPr sz="1400" dirty="0">
                          <a:solidFill>
                            <a:srgbClr val="0096CF"/>
                          </a:solidFill>
                          <a:latin typeface="Arial Narrow"/>
                          <a:cs typeface="Arial Narrow"/>
                        </a:rPr>
                        <a:t>h</a:t>
                      </a:r>
                      <a:r>
                        <a:rPr sz="1400" spc="10" dirty="0">
                          <a:solidFill>
                            <a:srgbClr val="0096CF"/>
                          </a:solidFill>
                          <a:latin typeface="Arial Narrow"/>
                          <a:cs typeface="Arial Narrow"/>
                        </a:rPr>
                        <a:t> </a:t>
                      </a:r>
                      <a:r>
                        <a:rPr sz="1400" spc="-5" dirty="0">
                          <a:solidFill>
                            <a:srgbClr val="0096CF"/>
                          </a:solidFill>
                          <a:latin typeface="Arial Narrow"/>
                          <a:cs typeface="Arial Narrow"/>
                        </a:rPr>
                        <a:t>Distric</a:t>
                      </a:r>
                      <a:r>
                        <a:rPr sz="1400" dirty="0">
                          <a:solidFill>
                            <a:srgbClr val="0096CF"/>
                          </a:solidFill>
                          <a:latin typeface="Arial Narrow"/>
                          <a:cs typeface="Arial Narrow"/>
                        </a:rPr>
                        <a:t>t</a:t>
                      </a:r>
                      <a:r>
                        <a:rPr sz="1400" spc="10" dirty="0">
                          <a:solidFill>
                            <a:srgbClr val="0096CF"/>
                          </a:solidFill>
                          <a:latin typeface="Arial Narrow"/>
                          <a:cs typeface="Arial Narrow"/>
                        </a:rPr>
                        <a:t> </a:t>
                      </a:r>
                      <a:r>
                        <a:rPr sz="1400" spc="-5" dirty="0">
                          <a:solidFill>
                            <a:srgbClr val="0096CF"/>
                          </a:solidFill>
                          <a:latin typeface="Arial Narrow"/>
                          <a:cs typeface="Arial Narrow"/>
                        </a:rPr>
                        <a:t>Healt</a:t>
                      </a:r>
                      <a:r>
                        <a:rPr sz="1400" dirty="0">
                          <a:solidFill>
                            <a:srgbClr val="0096CF"/>
                          </a:solidFill>
                          <a:latin typeface="Arial Narrow"/>
                          <a:cs typeface="Arial Narrow"/>
                        </a:rPr>
                        <a:t>h</a:t>
                      </a:r>
                      <a:r>
                        <a:rPr sz="1400" spc="5" dirty="0">
                          <a:solidFill>
                            <a:srgbClr val="0096CF"/>
                          </a:solidFill>
                          <a:latin typeface="Arial Narrow"/>
                          <a:cs typeface="Arial Narrow"/>
                        </a:rPr>
                        <a:t> </a:t>
                      </a:r>
                      <a:r>
                        <a:rPr sz="1400" spc="-5" dirty="0">
                          <a:solidFill>
                            <a:srgbClr val="0096CF"/>
                          </a:solidFill>
                          <a:latin typeface="Arial Narrow"/>
                          <a:cs typeface="Arial Narrow"/>
                        </a:rPr>
                        <a:t>Service</a:t>
                      </a:r>
                      <a:endParaRPr sz="1400">
                        <a:latin typeface="Arial Narrow"/>
                        <a:cs typeface="Arial Narrow"/>
                      </a:endParaRPr>
                    </a:p>
                  </a:txBody>
                  <a:tcPr marL="0" marR="0" marT="0" marB="0"/>
                </a:tc>
                <a:tc>
                  <a:txBody>
                    <a:bodyPr/>
                    <a:lstStyle/>
                    <a:p>
                      <a:pPr marL="299720">
                        <a:lnSpc>
                          <a:spcPct val="100000"/>
                        </a:lnSpc>
                      </a:pPr>
                      <a:r>
                        <a:rPr sz="1400" spc="-5" dirty="0">
                          <a:solidFill>
                            <a:srgbClr val="0096CF"/>
                          </a:solidFill>
                          <a:latin typeface="Arial Narrow"/>
                          <a:cs typeface="Arial Narrow"/>
                        </a:rPr>
                        <a:t>Ome</a:t>
                      </a:r>
                      <a:r>
                        <a:rPr sz="1400" dirty="0">
                          <a:solidFill>
                            <a:srgbClr val="0096CF"/>
                          </a:solidFill>
                          <a:latin typeface="Arial Narrow"/>
                          <a:cs typeface="Arial Narrow"/>
                        </a:rPr>
                        <a:t>o </a:t>
                      </a:r>
                      <a:r>
                        <a:rPr sz="1400" spc="-5" dirty="0">
                          <a:solidFill>
                            <a:srgbClr val="0096CF"/>
                          </a:solidFill>
                          <a:latin typeface="Arial Narrow"/>
                          <a:cs typeface="Arial Narrow"/>
                        </a:rPr>
                        <a:t>Distric</a:t>
                      </a:r>
                      <a:r>
                        <a:rPr sz="1400" dirty="0">
                          <a:solidFill>
                            <a:srgbClr val="0096CF"/>
                          </a:solidFill>
                          <a:latin typeface="Arial Narrow"/>
                          <a:cs typeface="Arial Narrow"/>
                        </a:rPr>
                        <a:t>t</a:t>
                      </a:r>
                      <a:r>
                        <a:rPr sz="1400" spc="10" dirty="0">
                          <a:solidFill>
                            <a:srgbClr val="0096CF"/>
                          </a:solidFill>
                          <a:latin typeface="Arial Narrow"/>
                          <a:cs typeface="Arial Narrow"/>
                        </a:rPr>
                        <a:t> </a:t>
                      </a:r>
                      <a:r>
                        <a:rPr sz="1400" spc="-5" dirty="0">
                          <a:solidFill>
                            <a:srgbClr val="0096CF"/>
                          </a:solidFill>
                          <a:latin typeface="Arial Narrow"/>
                          <a:cs typeface="Arial Narrow"/>
                        </a:rPr>
                        <a:t>Health</a:t>
                      </a:r>
                      <a:endParaRPr sz="1400">
                        <a:latin typeface="Arial Narrow"/>
                        <a:cs typeface="Arial Narrow"/>
                      </a:endParaRPr>
                    </a:p>
                  </a:txBody>
                  <a:tcPr marL="0" marR="0" marT="0" marB="0"/>
                </a:tc>
              </a:tr>
              <a:tr h="251917">
                <a:tc>
                  <a:txBody>
                    <a:bodyPr/>
                    <a:lstStyle/>
                    <a:p>
                      <a:pPr marL="34925">
                        <a:lnSpc>
                          <a:spcPct val="100000"/>
                        </a:lnSpc>
                      </a:pPr>
                      <a:r>
                        <a:rPr sz="1400" spc="-5" dirty="0">
                          <a:solidFill>
                            <a:srgbClr val="0096CF"/>
                          </a:solidFill>
                          <a:latin typeface="Arial Narrow"/>
                          <a:cs typeface="Arial Narrow"/>
                        </a:rPr>
                        <a:t>Orbos</a:t>
                      </a:r>
                      <a:r>
                        <a:rPr sz="1400" dirty="0">
                          <a:solidFill>
                            <a:srgbClr val="0096CF"/>
                          </a:solidFill>
                          <a:latin typeface="Arial Narrow"/>
                          <a:cs typeface="Arial Narrow"/>
                        </a:rPr>
                        <a:t>t </a:t>
                      </a:r>
                      <a:r>
                        <a:rPr sz="1400" spc="-5" dirty="0">
                          <a:solidFill>
                            <a:srgbClr val="0096CF"/>
                          </a:solidFill>
                          <a:latin typeface="Arial Narrow"/>
                          <a:cs typeface="Arial Narrow"/>
                        </a:rPr>
                        <a:t>Regiona</a:t>
                      </a:r>
                      <a:r>
                        <a:rPr sz="1400" dirty="0">
                          <a:solidFill>
                            <a:srgbClr val="0096CF"/>
                          </a:solidFill>
                          <a:latin typeface="Arial Narrow"/>
                          <a:cs typeface="Arial Narrow"/>
                        </a:rPr>
                        <a:t>l</a:t>
                      </a:r>
                      <a:r>
                        <a:rPr sz="1400" spc="10" dirty="0">
                          <a:solidFill>
                            <a:srgbClr val="0096CF"/>
                          </a:solidFill>
                          <a:latin typeface="Arial Narrow"/>
                          <a:cs typeface="Arial Narrow"/>
                        </a:rPr>
                        <a:t> </a:t>
                      </a:r>
                      <a:r>
                        <a:rPr sz="1400" spc="-5" dirty="0">
                          <a:solidFill>
                            <a:srgbClr val="0096CF"/>
                          </a:solidFill>
                          <a:latin typeface="Arial Narrow"/>
                          <a:cs typeface="Arial Narrow"/>
                        </a:rPr>
                        <a:t>Health</a:t>
                      </a:r>
                      <a:endParaRPr sz="1400">
                        <a:latin typeface="Arial Narrow"/>
                        <a:cs typeface="Arial Narrow"/>
                      </a:endParaRPr>
                    </a:p>
                  </a:txBody>
                  <a:tcPr marL="0" marR="0" marT="0" marB="0"/>
                </a:tc>
                <a:tc>
                  <a:txBody>
                    <a:bodyPr/>
                    <a:lstStyle/>
                    <a:p>
                      <a:pPr marL="158115">
                        <a:lnSpc>
                          <a:spcPct val="100000"/>
                        </a:lnSpc>
                      </a:pPr>
                      <a:r>
                        <a:rPr sz="1400" spc="-5" dirty="0">
                          <a:solidFill>
                            <a:srgbClr val="0096CF"/>
                          </a:solidFill>
                          <a:latin typeface="Arial Narrow"/>
                          <a:cs typeface="Arial Narrow"/>
                        </a:rPr>
                        <a:t>Otwa</a:t>
                      </a:r>
                      <a:r>
                        <a:rPr sz="1400" dirty="0">
                          <a:solidFill>
                            <a:srgbClr val="0096CF"/>
                          </a:solidFill>
                          <a:latin typeface="Arial Narrow"/>
                          <a:cs typeface="Arial Narrow"/>
                        </a:rPr>
                        <a:t>y </a:t>
                      </a:r>
                      <a:r>
                        <a:rPr sz="1400" spc="-5" dirty="0">
                          <a:solidFill>
                            <a:srgbClr val="0096CF"/>
                          </a:solidFill>
                          <a:latin typeface="Arial Narrow"/>
                          <a:cs typeface="Arial Narrow"/>
                        </a:rPr>
                        <a:t>Healt</a:t>
                      </a:r>
                      <a:r>
                        <a:rPr sz="1400" dirty="0">
                          <a:solidFill>
                            <a:srgbClr val="0096CF"/>
                          </a:solidFill>
                          <a:latin typeface="Arial Narrow"/>
                          <a:cs typeface="Arial Narrow"/>
                        </a:rPr>
                        <a:t>h</a:t>
                      </a:r>
                      <a:r>
                        <a:rPr sz="1400" spc="5" dirty="0">
                          <a:solidFill>
                            <a:srgbClr val="0096CF"/>
                          </a:solidFill>
                          <a:latin typeface="Arial Narrow"/>
                          <a:cs typeface="Arial Narrow"/>
                        </a:rPr>
                        <a:t> </a:t>
                      </a:r>
                      <a:r>
                        <a:rPr sz="1400" dirty="0">
                          <a:solidFill>
                            <a:srgbClr val="0096CF"/>
                          </a:solidFill>
                          <a:latin typeface="Arial Narrow"/>
                          <a:cs typeface="Arial Narrow"/>
                        </a:rPr>
                        <a:t>&amp;</a:t>
                      </a:r>
                      <a:r>
                        <a:rPr sz="1400" spc="-5" dirty="0">
                          <a:solidFill>
                            <a:srgbClr val="0096CF"/>
                          </a:solidFill>
                          <a:latin typeface="Arial Narrow"/>
                          <a:cs typeface="Arial Narrow"/>
                        </a:rPr>
                        <a:t> Communit</a:t>
                      </a:r>
                      <a:r>
                        <a:rPr sz="1400" dirty="0">
                          <a:solidFill>
                            <a:srgbClr val="0096CF"/>
                          </a:solidFill>
                          <a:latin typeface="Arial Narrow"/>
                          <a:cs typeface="Arial Narrow"/>
                        </a:rPr>
                        <a:t>y</a:t>
                      </a:r>
                      <a:r>
                        <a:rPr sz="1400" spc="15" dirty="0">
                          <a:solidFill>
                            <a:srgbClr val="0096CF"/>
                          </a:solidFill>
                          <a:latin typeface="Arial Narrow"/>
                          <a:cs typeface="Arial Narrow"/>
                        </a:rPr>
                        <a:t> </a:t>
                      </a:r>
                      <a:r>
                        <a:rPr sz="1400" spc="-5" dirty="0">
                          <a:solidFill>
                            <a:srgbClr val="0096CF"/>
                          </a:solidFill>
                          <a:latin typeface="Arial Narrow"/>
                          <a:cs typeface="Arial Narrow"/>
                        </a:rPr>
                        <a:t>Services</a:t>
                      </a:r>
                      <a:endParaRPr sz="1400">
                        <a:latin typeface="Arial Narrow"/>
                        <a:cs typeface="Arial Narrow"/>
                      </a:endParaRPr>
                    </a:p>
                  </a:txBody>
                  <a:tcPr marL="0" marR="0" marT="0" marB="0"/>
                </a:tc>
                <a:tc>
                  <a:txBody>
                    <a:bodyPr/>
                    <a:lstStyle/>
                    <a:p>
                      <a:pPr marL="299720">
                        <a:lnSpc>
                          <a:spcPct val="100000"/>
                        </a:lnSpc>
                      </a:pPr>
                      <a:r>
                        <a:rPr sz="1400" spc="-5" dirty="0">
                          <a:solidFill>
                            <a:srgbClr val="0096CF"/>
                          </a:solidFill>
                          <a:latin typeface="Arial Narrow"/>
                          <a:cs typeface="Arial Narrow"/>
                        </a:rPr>
                        <a:t>Robinval</a:t>
                      </a:r>
                      <a:r>
                        <a:rPr sz="1400" dirty="0">
                          <a:solidFill>
                            <a:srgbClr val="0096CF"/>
                          </a:solidFill>
                          <a:latin typeface="Arial Narrow"/>
                          <a:cs typeface="Arial Narrow"/>
                        </a:rPr>
                        <a:t>e</a:t>
                      </a:r>
                      <a:r>
                        <a:rPr sz="1400" spc="15" dirty="0">
                          <a:solidFill>
                            <a:srgbClr val="0096CF"/>
                          </a:solidFill>
                          <a:latin typeface="Arial Narrow"/>
                          <a:cs typeface="Arial Narrow"/>
                        </a:rPr>
                        <a:t> </a:t>
                      </a:r>
                      <a:r>
                        <a:rPr sz="1400" spc="-5" dirty="0">
                          <a:solidFill>
                            <a:srgbClr val="0096CF"/>
                          </a:solidFill>
                          <a:latin typeface="Arial Narrow"/>
                          <a:cs typeface="Arial Narrow"/>
                        </a:rPr>
                        <a:t>Distric</a:t>
                      </a:r>
                      <a:r>
                        <a:rPr sz="1400" dirty="0">
                          <a:solidFill>
                            <a:srgbClr val="0096CF"/>
                          </a:solidFill>
                          <a:latin typeface="Arial Narrow"/>
                          <a:cs typeface="Arial Narrow"/>
                        </a:rPr>
                        <a:t>t</a:t>
                      </a:r>
                      <a:r>
                        <a:rPr sz="1400" spc="10" dirty="0">
                          <a:solidFill>
                            <a:srgbClr val="0096CF"/>
                          </a:solidFill>
                          <a:latin typeface="Arial Narrow"/>
                          <a:cs typeface="Arial Narrow"/>
                        </a:rPr>
                        <a:t> </a:t>
                      </a:r>
                      <a:r>
                        <a:rPr sz="1400" spc="-5" dirty="0">
                          <a:solidFill>
                            <a:srgbClr val="0096CF"/>
                          </a:solidFill>
                          <a:latin typeface="Arial Narrow"/>
                          <a:cs typeface="Arial Narrow"/>
                        </a:rPr>
                        <a:t>Healt</a:t>
                      </a:r>
                      <a:r>
                        <a:rPr sz="1400" dirty="0">
                          <a:solidFill>
                            <a:srgbClr val="0096CF"/>
                          </a:solidFill>
                          <a:latin typeface="Arial Narrow"/>
                          <a:cs typeface="Arial Narrow"/>
                        </a:rPr>
                        <a:t>h</a:t>
                      </a:r>
                      <a:r>
                        <a:rPr sz="1400" spc="5" dirty="0">
                          <a:solidFill>
                            <a:srgbClr val="0096CF"/>
                          </a:solidFill>
                          <a:latin typeface="Arial Narrow"/>
                          <a:cs typeface="Arial Narrow"/>
                        </a:rPr>
                        <a:t> </a:t>
                      </a:r>
                      <a:r>
                        <a:rPr sz="1400" spc="-5" dirty="0">
                          <a:solidFill>
                            <a:srgbClr val="0096CF"/>
                          </a:solidFill>
                          <a:latin typeface="Arial Narrow"/>
                          <a:cs typeface="Arial Narrow"/>
                        </a:rPr>
                        <a:t>Services</a:t>
                      </a:r>
                      <a:endParaRPr sz="1400">
                        <a:latin typeface="Arial Narrow"/>
                        <a:cs typeface="Arial Narrow"/>
                      </a:endParaRPr>
                    </a:p>
                  </a:txBody>
                  <a:tcPr marL="0" marR="0" marT="0" marB="0"/>
                </a:tc>
              </a:tr>
              <a:tr h="251917">
                <a:tc>
                  <a:txBody>
                    <a:bodyPr/>
                    <a:lstStyle/>
                    <a:p>
                      <a:pPr marL="34925">
                        <a:lnSpc>
                          <a:spcPct val="100000"/>
                        </a:lnSpc>
                      </a:pPr>
                      <a:r>
                        <a:rPr sz="1400" spc="-5" dirty="0">
                          <a:solidFill>
                            <a:srgbClr val="0096CF"/>
                          </a:solidFill>
                          <a:latin typeface="Arial Narrow"/>
                          <a:cs typeface="Arial Narrow"/>
                        </a:rPr>
                        <a:t>Rocheste</a:t>
                      </a:r>
                      <a:r>
                        <a:rPr sz="1400" dirty="0">
                          <a:solidFill>
                            <a:srgbClr val="0096CF"/>
                          </a:solidFill>
                          <a:latin typeface="Arial Narrow"/>
                          <a:cs typeface="Arial Narrow"/>
                        </a:rPr>
                        <a:t>r</a:t>
                      </a:r>
                      <a:r>
                        <a:rPr sz="1400" spc="10" dirty="0">
                          <a:solidFill>
                            <a:srgbClr val="0096CF"/>
                          </a:solidFill>
                          <a:latin typeface="Arial Narrow"/>
                          <a:cs typeface="Arial Narrow"/>
                        </a:rPr>
                        <a:t> </a:t>
                      </a:r>
                      <a:r>
                        <a:rPr sz="1400" spc="-5" dirty="0">
                          <a:solidFill>
                            <a:srgbClr val="0096CF"/>
                          </a:solidFill>
                          <a:latin typeface="Arial Narrow"/>
                          <a:cs typeface="Arial Narrow"/>
                        </a:rPr>
                        <a:t>an</a:t>
                      </a:r>
                      <a:r>
                        <a:rPr sz="1400" dirty="0">
                          <a:solidFill>
                            <a:srgbClr val="0096CF"/>
                          </a:solidFill>
                          <a:latin typeface="Arial Narrow"/>
                          <a:cs typeface="Arial Narrow"/>
                        </a:rPr>
                        <a:t>d </a:t>
                      </a:r>
                      <a:r>
                        <a:rPr sz="1400" spc="-5" dirty="0">
                          <a:solidFill>
                            <a:srgbClr val="0096CF"/>
                          </a:solidFill>
                          <a:latin typeface="Arial Narrow"/>
                          <a:cs typeface="Arial Narrow"/>
                        </a:rPr>
                        <a:t>Elmor</a:t>
                      </a:r>
                      <a:r>
                        <a:rPr sz="1400" dirty="0">
                          <a:solidFill>
                            <a:srgbClr val="0096CF"/>
                          </a:solidFill>
                          <a:latin typeface="Arial Narrow"/>
                          <a:cs typeface="Arial Narrow"/>
                        </a:rPr>
                        <a:t>e</a:t>
                      </a:r>
                      <a:r>
                        <a:rPr sz="1400" spc="5" dirty="0">
                          <a:solidFill>
                            <a:srgbClr val="0096CF"/>
                          </a:solidFill>
                          <a:latin typeface="Arial Narrow"/>
                          <a:cs typeface="Arial Narrow"/>
                        </a:rPr>
                        <a:t> </a:t>
                      </a:r>
                      <a:r>
                        <a:rPr sz="1400" spc="-5" dirty="0">
                          <a:solidFill>
                            <a:srgbClr val="0096CF"/>
                          </a:solidFill>
                          <a:latin typeface="Arial Narrow"/>
                          <a:cs typeface="Arial Narrow"/>
                        </a:rPr>
                        <a:t>Distric</a:t>
                      </a:r>
                      <a:r>
                        <a:rPr sz="1400" dirty="0">
                          <a:solidFill>
                            <a:srgbClr val="0096CF"/>
                          </a:solidFill>
                          <a:latin typeface="Arial Narrow"/>
                          <a:cs typeface="Arial Narrow"/>
                        </a:rPr>
                        <a:t>t</a:t>
                      </a:r>
                      <a:r>
                        <a:rPr sz="1400" spc="10" dirty="0">
                          <a:solidFill>
                            <a:srgbClr val="0096CF"/>
                          </a:solidFill>
                          <a:latin typeface="Arial Narrow"/>
                          <a:cs typeface="Arial Narrow"/>
                        </a:rPr>
                        <a:t> </a:t>
                      </a:r>
                      <a:r>
                        <a:rPr sz="1400" spc="-5" dirty="0">
                          <a:solidFill>
                            <a:srgbClr val="0096CF"/>
                          </a:solidFill>
                          <a:latin typeface="Arial Narrow"/>
                          <a:cs typeface="Arial Narrow"/>
                        </a:rPr>
                        <a:t>Healt</a:t>
                      </a:r>
                      <a:r>
                        <a:rPr sz="1400" dirty="0">
                          <a:solidFill>
                            <a:srgbClr val="0096CF"/>
                          </a:solidFill>
                          <a:latin typeface="Arial Narrow"/>
                          <a:cs typeface="Arial Narrow"/>
                        </a:rPr>
                        <a:t>h</a:t>
                      </a:r>
                      <a:r>
                        <a:rPr sz="1400" spc="5" dirty="0">
                          <a:solidFill>
                            <a:srgbClr val="0096CF"/>
                          </a:solidFill>
                          <a:latin typeface="Arial Narrow"/>
                          <a:cs typeface="Arial Narrow"/>
                        </a:rPr>
                        <a:t> </a:t>
                      </a:r>
                      <a:r>
                        <a:rPr sz="1400" spc="-5" dirty="0">
                          <a:solidFill>
                            <a:srgbClr val="0096CF"/>
                          </a:solidFill>
                          <a:latin typeface="Arial Narrow"/>
                          <a:cs typeface="Arial Narrow"/>
                        </a:rPr>
                        <a:t>Service</a:t>
                      </a:r>
                      <a:endParaRPr sz="1400">
                        <a:latin typeface="Arial Narrow"/>
                        <a:cs typeface="Arial Narrow"/>
                      </a:endParaRPr>
                    </a:p>
                  </a:txBody>
                  <a:tcPr marL="0" marR="0" marT="0" marB="0"/>
                </a:tc>
                <a:tc>
                  <a:txBody>
                    <a:bodyPr/>
                    <a:lstStyle/>
                    <a:p>
                      <a:pPr marL="158115">
                        <a:lnSpc>
                          <a:spcPct val="100000"/>
                        </a:lnSpc>
                      </a:pPr>
                      <a:r>
                        <a:rPr sz="1400" spc="-5" dirty="0">
                          <a:solidFill>
                            <a:srgbClr val="0096CF"/>
                          </a:solidFill>
                          <a:latin typeface="Arial Narrow"/>
                          <a:cs typeface="Arial Narrow"/>
                        </a:rPr>
                        <a:t>Rura</a:t>
                      </a:r>
                      <a:r>
                        <a:rPr sz="1400" dirty="0">
                          <a:solidFill>
                            <a:srgbClr val="0096CF"/>
                          </a:solidFill>
                          <a:latin typeface="Arial Narrow"/>
                          <a:cs typeface="Arial Narrow"/>
                        </a:rPr>
                        <a:t>l</a:t>
                      </a:r>
                      <a:r>
                        <a:rPr sz="1400" spc="5" dirty="0">
                          <a:solidFill>
                            <a:srgbClr val="0096CF"/>
                          </a:solidFill>
                          <a:latin typeface="Arial Narrow"/>
                          <a:cs typeface="Arial Narrow"/>
                        </a:rPr>
                        <a:t> </a:t>
                      </a:r>
                      <a:r>
                        <a:rPr sz="1400" spc="-5" dirty="0">
                          <a:solidFill>
                            <a:srgbClr val="0096CF"/>
                          </a:solidFill>
                          <a:latin typeface="Arial Narrow"/>
                          <a:cs typeface="Arial Narrow"/>
                        </a:rPr>
                        <a:t>Northwes</a:t>
                      </a:r>
                      <a:r>
                        <a:rPr sz="1400" dirty="0">
                          <a:solidFill>
                            <a:srgbClr val="0096CF"/>
                          </a:solidFill>
                          <a:latin typeface="Arial Narrow"/>
                          <a:cs typeface="Arial Narrow"/>
                        </a:rPr>
                        <a:t>t</a:t>
                      </a:r>
                      <a:r>
                        <a:rPr sz="1400" spc="10" dirty="0">
                          <a:solidFill>
                            <a:srgbClr val="0096CF"/>
                          </a:solidFill>
                          <a:latin typeface="Arial Narrow"/>
                          <a:cs typeface="Arial Narrow"/>
                        </a:rPr>
                        <a:t> </a:t>
                      </a:r>
                      <a:r>
                        <a:rPr sz="1400" spc="-5" dirty="0">
                          <a:solidFill>
                            <a:srgbClr val="0096CF"/>
                          </a:solidFill>
                          <a:latin typeface="Arial Narrow"/>
                          <a:cs typeface="Arial Narrow"/>
                        </a:rPr>
                        <a:t>Health</a:t>
                      </a:r>
                      <a:endParaRPr sz="1400">
                        <a:latin typeface="Arial Narrow"/>
                        <a:cs typeface="Arial Narrow"/>
                      </a:endParaRPr>
                    </a:p>
                  </a:txBody>
                  <a:tcPr marL="0" marR="0" marT="0" marB="0"/>
                </a:tc>
                <a:tc>
                  <a:txBody>
                    <a:bodyPr/>
                    <a:lstStyle/>
                    <a:p>
                      <a:pPr marL="299720">
                        <a:lnSpc>
                          <a:spcPct val="100000"/>
                        </a:lnSpc>
                      </a:pPr>
                      <a:r>
                        <a:rPr sz="1400" spc="-5" dirty="0">
                          <a:solidFill>
                            <a:srgbClr val="0096CF"/>
                          </a:solidFill>
                          <a:latin typeface="Arial Narrow"/>
                          <a:cs typeface="Arial Narrow"/>
                        </a:rPr>
                        <a:t>Seymou</a:t>
                      </a:r>
                      <a:r>
                        <a:rPr sz="1400" dirty="0">
                          <a:solidFill>
                            <a:srgbClr val="0096CF"/>
                          </a:solidFill>
                          <a:latin typeface="Arial Narrow"/>
                          <a:cs typeface="Arial Narrow"/>
                        </a:rPr>
                        <a:t>r</a:t>
                      </a:r>
                      <a:r>
                        <a:rPr sz="1400" spc="10" dirty="0">
                          <a:solidFill>
                            <a:srgbClr val="0096CF"/>
                          </a:solidFill>
                          <a:latin typeface="Arial Narrow"/>
                          <a:cs typeface="Arial Narrow"/>
                        </a:rPr>
                        <a:t> </a:t>
                      </a:r>
                      <a:r>
                        <a:rPr sz="1400" spc="-5" dirty="0">
                          <a:solidFill>
                            <a:srgbClr val="0096CF"/>
                          </a:solidFill>
                          <a:latin typeface="Arial Narrow"/>
                          <a:cs typeface="Arial Narrow"/>
                        </a:rPr>
                        <a:t>Health</a:t>
                      </a:r>
                      <a:endParaRPr sz="1400">
                        <a:latin typeface="Arial Narrow"/>
                        <a:cs typeface="Arial Narrow"/>
                      </a:endParaRPr>
                    </a:p>
                  </a:txBody>
                  <a:tcPr marL="0" marR="0" marT="0" marB="0"/>
                </a:tc>
              </a:tr>
              <a:tr h="251917">
                <a:tc>
                  <a:txBody>
                    <a:bodyPr/>
                    <a:lstStyle/>
                    <a:p>
                      <a:pPr marL="34925">
                        <a:lnSpc>
                          <a:spcPct val="100000"/>
                        </a:lnSpc>
                      </a:pPr>
                      <a:r>
                        <a:rPr sz="1400" spc="-5" dirty="0">
                          <a:solidFill>
                            <a:srgbClr val="0096CF"/>
                          </a:solidFill>
                          <a:latin typeface="Arial Narrow"/>
                          <a:cs typeface="Arial Narrow"/>
                        </a:rPr>
                        <a:t>Sout</a:t>
                      </a:r>
                      <a:r>
                        <a:rPr sz="1400" dirty="0">
                          <a:solidFill>
                            <a:srgbClr val="0096CF"/>
                          </a:solidFill>
                          <a:latin typeface="Arial Narrow"/>
                          <a:cs typeface="Arial Narrow"/>
                        </a:rPr>
                        <a:t>h</a:t>
                      </a:r>
                      <a:r>
                        <a:rPr sz="1400" spc="5" dirty="0">
                          <a:solidFill>
                            <a:srgbClr val="0096CF"/>
                          </a:solidFill>
                          <a:latin typeface="Arial Narrow"/>
                          <a:cs typeface="Arial Narrow"/>
                        </a:rPr>
                        <a:t> </a:t>
                      </a:r>
                      <a:r>
                        <a:rPr sz="1400" spc="-5" dirty="0">
                          <a:solidFill>
                            <a:srgbClr val="0096CF"/>
                          </a:solidFill>
                          <a:latin typeface="Arial Narrow"/>
                          <a:cs typeface="Arial Narrow"/>
                        </a:rPr>
                        <a:t>Gippslan</a:t>
                      </a:r>
                      <a:r>
                        <a:rPr sz="1400" dirty="0">
                          <a:solidFill>
                            <a:srgbClr val="0096CF"/>
                          </a:solidFill>
                          <a:latin typeface="Arial Narrow"/>
                          <a:cs typeface="Arial Narrow"/>
                        </a:rPr>
                        <a:t>d </a:t>
                      </a:r>
                      <a:r>
                        <a:rPr sz="1400" spc="-5" dirty="0">
                          <a:solidFill>
                            <a:srgbClr val="0096CF"/>
                          </a:solidFill>
                          <a:latin typeface="Arial Narrow"/>
                          <a:cs typeface="Arial Narrow"/>
                        </a:rPr>
                        <a:t>Hospital</a:t>
                      </a:r>
                      <a:endParaRPr sz="1400">
                        <a:latin typeface="Arial Narrow"/>
                        <a:cs typeface="Arial Narrow"/>
                      </a:endParaRPr>
                    </a:p>
                  </a:txBody>
                  <a:tcPr marL="0" marR="0" marT="0" marB="0"/>
                </a:tc>
                <a:tc>
                  <a:txBody>
                    <a:bodyPr/>
                    <a:lstStyle/>
                    <a:p>
                      <a:pPr marL="158115">
                        <a:lnSpc>
                          <a:spcPct val="100000"/>
                        </a:lnSpc>
                      </a:pPr>
                      <a:r>
                        <a:rPr sz="1400" spc="-5" dirty="0">
                          <a:solidFill>
                            <a:srgbClr val="0096CF"/>
                          </a:solidFill>
                          <a:latin typeface="Arial Narrow"/>
                          <a:cs typeface="Arial Narrow"/>
                        </a:rPr>
                        <a:t>Tallangatt</a:t>
                      </a:r>
                      <a:r>
                        <a:rPr sz="1400" dirty="0">
                          <a:solidFill>
                            <a:srgbClr val="0096CF"/>
                          </a:solidFill>
                          <a:latin typeface="Arial Narrow"/>
                          <a:cs typeface="Arial Narrow"/>
                        </a:rPr>
                        <a:t>a</a:t>
                      </a:r>
                      <a:r>
                        <a:rPr sz="1400" spc="25" dirty="0">
                          <a:solidFill>
                            <a:srgbClr val="0096CF"/>
                          </a:solidFill>
                          <a:latin typeface="Arial Narrow"/>
                          <a:cs typeface="Arial Narrow"/>
                        </a:rPr>
                        <a:t> </a:t>
                      </a:r>
                      <a:r>
                        <a:rPr sz="1400" spc="-5" dirty="0">
                          <a:solidFill>
                            <a:srgbClr val="0096CF"/>
                          </a:solidFill>
                          <a:latin typeface="Arial Narrow"/>
                          <a:cs typeface="Arial Narrow"/>
                        </a:rPr>
                        <a:t>Healt</a:t>
                      </a:r>
                      <a:r>
                        <a:rPr sz="1400" dirty="0">
                          <a:solidFill>
                            <a:srgbClr val="0096CF"/>
                          </a:solidFill>
                          <a:latin typeface="Arial Narrow"/>
                          <a:cs typeface="Arial Narrow"/>
                        </a:rPr>
                        <a:t>h</a:t>
                      </a:r>
                      <a:r>
                        <a:rPr sz="1400" spc="5" dirty="0">
                          <a:solidFill>
                            <a:srgbClr val="0096CF"/>
                          </a:solidFill>
                          <a:latin typeface="Arial Narrow"/>
                          <a:cs typeface="Arial Narrow"/>
                        </a:rPr>
                        <a:t> </a:t>
                      </a:r>
                      <a:r>
                        <a:rPr sz="1400" spc="-5" dirty="0">
                          <a:solidFill>
                            <a:srgbClr val="0096CF"/>
                          </a:solidFill>
                          <a:latin typeface="Arial Narrow"/>
                          <a:cs typeface="Arial Narrow"/>
                        </a:rPr>
                        <a:t>Service</a:t>
                      </a:r>
                      <a:endParaRPr sz="1400">
                        <a:latin typeface="Arial Narrow"/>
                        <a:cs typeface="Arial Narrow"/>
                      </a:endParaRPr>
                    </a:p>
                  </a:txBody>
                  <a:tcPr marL="0" marR="0" marT="0" marB="0"/>
                </a:tc>
                <a:tc>
                  <a:txBody>
                    <a:bodyPr/>
                    <a:lstStyle/>
                    <a:p>
                      <a:pPr marL="299720">
                        <a:lnSpc>
                          <a:spcPct val="100000"/>
                        </a:lnSpc>
                      </a:pPr>
                      <a:r>
                        <a:rPr sz="1400" spc="-5" dirty="0">
                          <a:solidFill>
                            <a:srgbClr val="0096CF"/>
                          </a:solidFill>
                          <a:latin typeface="Arial Narrow"/>
                          <a:cs typeface="Arial Narrow"/>
                        </a:rPr>
                        <a:t>Teran</a:t>
                      </a:r>
                      <a:r>
                        <a:rPr sz="1400" dirty="0">
                          <a:solidFill>
                            <a:srgbClr val="0096CF"/>
                          </a:solidFill>
                          <a:latin typeface="Arial Narrow"/>
                          <a:cs typeface="Arial Narrow"/>
                        </a:rPr>
                        <a:t>g</a:t>
                      </a:r>
                      <a:r>
                        <a:rPr sz="1400" spc="10" dirty="0">
                          <a:solidFill>
                            <a:srgbClr val="0096CF"/>
                          </a:solidFill>
                          <a:latin typeface="Arial Narrow"/>
                          <a:cs typeface="Arial Narrow"/>
                        </a:rPr>
                        <a:t> </a:t>
                      </a:r>
                      <a:r>
                        <a:rPr sz="1400" spc="-5" dirty="0">
                          <a:solidFill>
                            <a:srgbClr val="0096CF"/>
                          </a:solidFill>
                          <a:latin typeface="Arial Narrow"/>
                          <a:cs typeface="Arial Narrow"/>
                        </a:rPr>
                        <a:t>an</a:t>
                      </a:r>
                      <a:r>
                        <a:rPr sz="1400" dirty="0">
                          <a:solidFill>
                            <a:srgbClr val="0096CF"/>
                          </a:solidFill>
                          <a:latin typeface="Arial Narrow"/>
                          <a:cs typeface="Arial Narrow"/>
                        </a:rPr>
                        <a:t>d </a:t>
                      </a:r>
                      <a:r>
                        <a:rPr sz="1400" spc="-5" dirty="0">
                          <a:solidFill>
                            <a:srgbClr val="0096CF"/>
                          </a:solidFill>
                          <a:latin typeface="Arial Narrow"/>
                          <a:cs typeface="Arial Narrow"/>
                        </a:rPr>
                        <a:t>Mortlak</a:t>
                      </a:r>
                      <a:r>
                        <a:rPr sz="1400" dirty="0">
                          <a:solidFill>
                            <a:srgbClr val="0096CF"/>
                          </a:solidFill>
                          <a:latin typeface="Arial Narrow"/>
                          <a:cs typeface="Arial Narrow"/>
                        </a:rPr>
                        <a:t>e </a:t>
                      </a:r>
                      <a:r>
                        <a:rPr sz="1400" spc="-5" dirty="0">
                          <a:solidFill>
                            <a:srgbClr val="0096CF"/>
                          </a:solidFill>
                          <a:latin typeface="Arial Narrow"/>
                          <a:cs typeface="Arial Narrow"/>
                        </a:rPr>
                        <a:t>Healt</a:t>
                      </a:r>
                      <a:r>
                        <a:rPr sz="1400" dirty="0">
                          <a:solidFill>
                            <a:srgbClr val="0096CF"/>
                          </a:solidFill>
                          <a:latin typeface="Arial Narrow"/>
                          <a:cs typeface="Arial Narrow"/>
                        </a:rPr>
                        <a:t>h</a:t>
                      </a:r>
                      <a:r>
                        <a:rPr sz="1400" spc="5" dirty="0">
                          <a:solidFill>
                            <a:srgbClr val="0096CF"/>
                          </a:solidFill>
                          <a:latin typeface="Arial Narrow"/>
                          <a:cs typeface="Arial Narrow"/>
                        </a:rPr>
                        <a:t> </a:t>
                      </a:r>
                      <a:r>
                        <a:rPr sz="1400" spc="-5" dirty="0">
                          <a:solidFill>
                            <a:srgbClr val="0096CF"/>
                          </a:solidFill>
                          <a:latin typeface="Arial Narrow"/>
                          <a:cs typeface="Arial Narrow"/>
                        </a:rPr>
                        <a:t>Service</a:t>
                      </a:r>
                      <a:endParaRPr sz="1400">
                        <a:latin typeface="Arial Narrow"/>
                        <a:cs typeface="Arial Narrow"/>
                      </a:endParaRPr>
                    </a:p>
                  </a:txBody>
                  <a:tcPr marL="0" marR="0" marT="0" marB="0"/>
                </a:tc>
              </a:tr>
              <a:tr h="251917">
                <a:tc>
                  <a:txBody>
                    <a:bodyPr/>
                    <a:lstStyle/>
                    <a:p>
                      <a:pPr marL="34925">
                        <a:lnSpc>
                          <a:spcPct val="100000"/>
                        </a:lnSpc>
                      </a:pPr>
                      <a:r>
                        <a:rPr sz="1400" spc="-5" dirty="0">
                          <a:solidFill>
                            <a:srgbClr val="0096CF"/>
                          </a:solidFill>
                          <a:latin typeface="Arial Narrow"/>
                          <a:cs typeface="Arial Narrow"/>
                        </a:rPr>
                        <a:t>Timboo</a:t>
                      </a:r>
                      <a:r>
                        <a:rPr sz="1400" dirty="0">
                          <a:solidFill>
                            <a:srgbClr val="0096CF"/>
                          </a:solidFill>
                          <a:latin typeface="Arial Narrow"/>
                          <a:cs typeface="Arial Narrow"/>
                        </a:rPr>
                        <a:t>n</a:t>
                      </a:r>
                      <a:r>
                        <a:rPr sz="1400" spc="10" dirty="0">
                          <a:solidFill>
                            <a:srgbClr val="0096CF"/>
                          </a:solidFill>
                          <a:latin typeface="Arial Narrow"/>
                          <a:cs typeface="Arial Narrow"/>
                        </a:rPr>
                        <a:t> </a:t>
                      </a:r>
                      <a:r>
                        <a:rPr sz="1400" spc="-5" dirty="0">
                          <a:solidFill>
                            <a:srgbClr val="0096CF"/>
                          </a:solidFill>
                          <a:latin typeface="Arial Narrow"/>
                          <a:cs typeface="Arial Narrow"/>
                        </a:rPr>
                        <a:t>an</a:t>
                      </a:r>
                      <a:r>
                        <a:rPr sz="1400" dirty="0">
                          <a:solidFill>
                            <a:srgbClr val="0096CF"/>
                          </a:solidFill>
                          <a:latin typeface="Arial Narrow"/>
                          <a:cs typeface="Arial Narrow"/>
                        </a:rPr>
                        <a:t>d </a:t>
                      </a:r>
                      <a:r>
                        <a:rPr sz="1400" spc="-5" dirty="0">
                          <a:solidFill>
                            <a:srgbClr val="0096CF"/>
                          </a:solidFill>
                          <a:latin typeface="Arial Narrow"/>
                          <a:cs typeface="Arial Narrow"/>
                        </a:rPr>
                        <a:t>Distric</a:t>
                      </a:r>
                      <a:r>
                        <a:rPr sz="1400" dirty="0">
                          <a:solidFill>
                            <a:srgbClr val="0096CF"/>
                          </a:solidFill>
                          <a:latin typeface="Arial Narrow"/>
                          <a:cs typeface="Arial Narrow"/>
                        </a:rPr>
                        <a:t>t</a:t>
                      </a:r>
                      <a:r>
                        <a:rPr sz="1400" spc="10" dirty="0">
                          <a:solidFill>
                            <a:srgbClr val="0096CF"/>
                          </a:solidFill>
                          <a:latin typeface="Arial Narrow"/>
                          <a:cs typeface="Arial Narrow"/>
                        </a:rPr>
                        <a:t> </a:t>
                      </a:r>
                      <a:r>
                        <a:rPr sz="1400" spc="-5" dirty="0">
                          <a:solidFill>
                            <a:srgbClr val="0096CF"/>
                          </a:solidFill>
                          <a:latin typeface="Arial Narrow"/>
                          <a:cs typeface="Arial Narrow"/>
                        </a:rPr>
                        <a:t>Healthcar</a:t>
                      </a:r>
                      <a:r>
                        <a:rPr sz="1400" dirty="0">
                          <a:solidFill>
                            <a:srgbClr val="0096CF"/>
                          </a:solidFill>
                          <a:latin typeface="Arial Narrow"/>
                          <a:cs typeface="Arial Narrow"/>
                        </a:rPr>
                        <a:t>e</a:t>
                      </a:r>
                      <a:r>
                        <a:rPr sz="1400" spc="15" dirty="0">
                          <a:solidFill>
                            <a:srgbClr val="0096CF"/>
                          </a:solidFill>
                          <a:latin typeface="Arial Narrow"/>
                          <a:cs typeface="Arial Narrow"/>
                        </a:rPr>
                        <a:t> </a:t>
                      </a:r>
                      <a:r>
                        <a:rPr sz="1400" spc="-5" dirty="0">
                          <a:solidFill>
                            <a:srgbClr val="0096CF"/>
                          </a:solidFill>
                          <a:latin typeface="Arial Narrow"/>
                          <a:cs typeface="Arial Narrow"/>
                        </a:rPr>
                        <a:t>Service</a:t>
                      </a:r>
                      <a:endParaRPr sz="1400">
                        <a:latin typeface="Arial Narrow"/>
                        <a:cs typeface="Arial Narrow"/>
                      </a:endParaRPr>
                    </a:p>
                  </a:txBody>
                  <a:tcPr marL="0" marR="0" marT="0" marB="0"/>
                </a:tc>
                <a:tc>
                  <a:txBody>
                    <a:bodyPr/>
                    <a:lstStyle/>
                    <a:p>
                      <a:pPr marL="158115">
                        <a:lnSpc>
                          <a:spcPct val="100000"/>
                        </a:lnSpc>
                      </a:pPr>
                      <a:r>
                        <a:rPr sz="1400" spc="-5" dirty="0">
                          <a:solidFill>
                            <a:srgbClr val="0096CF"/>
                          </a:solidFill>
                          <a:latin typeface="Arial Narrow"/>
                          <a:cs typeface="Arial Narrow"/>
                        </a:rPr>
                        <a:t>Yarra</a:t>
                      </a:r>
                      <a:r>
                        <a:rPr sz="1400" dirty="0">
                          <a:solidFill>
                            <a:srgbClr val="0096CF"/>
                          </a:solidFill>
                          <a:latin typeface="Arial Narrow"/>
                          <a:cs typeface="Arial Narrow"/>
                        </a:rPr>
                        <a:t>m</a:t>
                      </a:r>
                      <a:r>
                        <a:rPr sz="1400" spc="5" dirty="0">
                          <a:solidFill>
                            <a:srgbClr val="0096CF"/>
                          </a:solidFill>
                          <a:latin typeface="Arial Narrow"/>
                          <a:cs typeface="Arial Narrow"/>
                        </a:rPr>
                        <a:t> </a:t>
                      </a:r>
                      <a:r>
                        <a:rPr sz="1400" spc="-5" dirty="0">
                          <a:solidFill>
                            <a:srgbClr val="0096CF"/>
                          </a:solidFill>
                          <a:latin typeface="Arial Narrow"/>
                          <a:cs typeface="Arial Narrow"/>
                        </a:rPr>
                        <a:t>an</a:t>
                      </a:r>
                      <a:r>
                        <a:rPr sz="1400" dirty="0">
                          <a:solidFill>
                            <a:srgbClr val="0096CF"/>
                          </a:solidFill>
                          <a:latin typeface="Arial Narrow"/>
                          <a:cs typeface="Arial Narrow"/>
                        </a:rPr>
                        <a:t>d </a:t>
                      </a:r>
                      <a:r>
                        <a:rPr sz="1400" spc="-5" dirty="0">
                          <a:solidFill>
                            <a:srgbClr val="0096CF"/>
                          </a:solidFill>
                          <a:latin typeface="Arial Narrow"/>
                          <a:cs typeface="Arial Narrow"/>
                        </a:rPr>
                        <a:t>Distric</a:t>
                      </a:r>
                      <a:r>
                        <a:rPr sz="1400" dirty="0">
                          <a:solidFill>
                            <a:srgbClr val="0096CF"/>
                          </a:solidFill>
                          <a:latin typeface="Arial Narrow"/>
                          <a:cs typeface="Arial Narrow"/>
                        </a:rPr>
                        <a:t>t</a:t>
                      </a:r>
                      <a:r>
                        <a:rPr sz="1400" spc="10" dirty="0">
                          <a:solidFill>
                            <a:srgbClr val="0096CF"/>
                          </a:solidFill>
                          <a:latin typeface="Arial Narrow"/>
                          <a:cs typeface="Arial Narrow"/>
                        </a:rPr>
                        <a:t> </a:t>
                      </a:r>
                      <a:r>
                        <a:rPr sz="1400" spc="-5" dirty="0">
                          <a:solidFill>
                            <a:srgbClr val="0096CF"/>
                          </a:solidFill>
                          <a:latin typeface="Arial Narrow"/>
                          <a:cs typeface="Arial Narrow"/>
                        </a:rPr>
                        <a:t>Healt</a:t>
                      </a:r>
                      <a:r>
                        <a:rPr sz="1400" dirty="0">
                          <a:solidFill>
                            <a:srgbClr val="0096CF"/>
                          </a:solidFill>
                          <a:latin typeface="Arial Narrow"/>
                          <a:cs typeface="Arial Narrow"/>
                        </a:rPr>
                        <a:t>h</a:t>
                      </a:r>
                      <a:r>
                        <a:rPr sz="1400" spc="5" dirty="0">
                          <a:solidFill>
                            <a:srgbClr val="0096CF"/>
                          </a:solidFill>
                          <a:latin typeface="Arial Narrow"/>
                          <a:cs typeface="Arial Narrow"/>
                        </a:rPr>
                        <a:t> </a:t>
                      </a:r>
                      <a:r>
                        <a:rPr sz="1400" spc="-5" dirty="0">
                          <a:solidFill>
                            <a:srgbClr val="0096CF"/>
                          </a:solidFill>
                          <a:latin typeface="Arial Narrow"/>
                          <a:cs typeface="Arial Narrow"/>
                        </a:rPr>
                        <a:t>Service</a:t>
                      </a:r>
                      <a:endParaRPr sz="1400">
                        <a:latin typeface="Arial Narrow"/>
                        <a:cs typeface="Arial Narrow"/>
                      </a:endParaRPr>
                    </a:p>
                  </a:txBody>
                  <a:tcPr marL="0" marR="0" marT="0" marB="0"/>
                </a:tc>
                <a:tc>
                  <a:txBody>
                    <a:bodyPr/>
                    <a:lstStyle/>
                    <a:p>
                      <a:pPr marL="299720">
                        <a:lnSpc>
                          <a:spcPct val="100000"/>
                        </a:lnSpc>
                      </a:pPr>
                      <a:r>
                        <a:rPr sz="1400" spc="-5" dirty="0">
                          <a:solidFill>
                            <a:srgbClr val="0096CF"/>
                          </a:solidFill>
                          <a:latin typeface="Arial Narrow"/>
                          <a:cs typeface="Arial Narrow"/>
                        </a:rPr>
                        <a:t>Yarrawong</a:t>
                      </a:r>
                      <a:r>
                        <a:rPr sz="1400" dirty="0">
                          <a:solidFill>
                            <a:srgbClr val="0096CF"/>
                          </a:solidFill>
                          <a:latin typeface="Arial Narrow"/>
                          <a:cs typeface="Arial Narrow"/>
                        </a:rPr>
                        <a:t>a</a:t>
                      </a:r>
                      <a:r>
                        <a:rPr sz="1400" spc="15" dirty="0">
                          <a:solidFill>
                            <a:srgbClr val="0096CF"/>
                          </a:solidFill>
                          <a:latin typeface="Arial Narrow"/>
                          <a:cs typeface="Arial Narrow"/>
                        </a:rPr>
                        <a:t> </a:t>
                      </a:r>
                      <a:r>
                        <a:rPr sz="1400" spc="-5" dirty="0">
                          <a:solidFill>
                            <a:srgbClr val="0096CF"/>
                          </a:solidFill>
                          <a:latin typeface="Arial Narrow"/>
                          <a:cs typeface="Arial Narrow"/>
                        </a:rPr>
                        <a:t>Health</a:t>
                      </a:r>
                      <a:endParaRPr sz="1400">
                        <a:latin typeface="Arial Narrow"/>
                        <a:cs typeface="Arial Narrow"/>
                      </a:endParaRPr>
                    </a:p>
                  </a:txBody>
                  <a:tcPr marL="0" marR="0" marT="0" marB="0"/>
                </a:tc>
              </a:tr>
              <a:tr h="268327">
                <a:tc>
                  <a:txBody>
                    <a:bodyPr/>
                    <a:lstStyle/>
                    <a:p>
                      <a:pPr marL="34925">
                        <a:lnSpc>
                          <a:spcPct val="100000"/>
                        </a:lnSpc>
                      </a:pPr>
                      <a:r>
                        <a:rPr sz="1400" spc="-5" dirty="0">
                          <a:solidFill>
                            <a:srgbClr val="0096CF"/>
                          </a:solidFill>
                          <a:latin typeface="Arial Narrow"/>
                          <a:cs typeface="Arial Narrow"/>
                        </a:rPr>
                        <a:t>Ye</a:t>
                      </a:r>
                      <a:r>
                        <a:rPr sz="1400" dirty="0">
                          <a:solidFill>
                            <a:srgbClr val="0096CF"/>
                          </a:solidFill>
                          <a:latin typeface="Arial Narrow"/>
                          <a:cs typeface="Arial Narrow"/>
                        </a:rPr>
                        <a:t>a </a:t>
                      </a:r>
                      <a:r>
                        <a:rPr sz="1400" spc="-5" dirty="0">
                          <a:solidFill>
                            <a:srgbClr val="0096CF"/>
                          </a:solidFill>
                          <a:latin typeface="Arial Narrow"/>
                          <a:cs typeface="Arial Narrow"/>
                        </a:rPr>
                        <a:t>an</a:t>
                      </a:r>
                      <a:r>
                        <a:rPr sz="1400" dirty="0">
                          <a:solidFill>
                            <a:srgbClr val="0096CF"/>
                          </a:solidFill>
                          <a:latin typeface="Arial Narrow"/>
                          <a:cs typeface="Arial Narrow"/>
                        </a:rPr>
                        <a:t>d </a:t>
                      </a:r>
                      <a:r>
                        <a:rPr sz="1400" spc="-5" dirty="0">
                          <a:solidFill>
                            <a:srgbClr val="0096CF"/>
                          </a:solidFill>
                          <a:latin typeface="Arial Narrow"/>
                          <a:cs typeface="Arial Narrow"/>
                        </a:rPr>
                        <a:t>Distric</a:t>
                      </a:r>
                      <a:r>
                        <a:rPr sz="1400" dirty="0">
                          <a:solidFill>
                            <a:srgbClr val="0096CF"/>
                          </a:solidFill>
                          <a:latin typeface="Arial Narrow"/>
                          <a:cs typeface="Arial Narrow"/>
                        </a:rPr>
                        <a:t>t</a:t>
                      </a:r>
                      <a:r>
                        <a:rPr sz="1400" spc="10" dirty="0">
                          <a:solidFill>
                            <a:srgbClr val="0096CF"/>
                          </a:solidFill>
                          <a:latin typeface="Arial Narrow"/>
                          <a:cs typeface="Arial Narrow"/>
                        </a:rPr>
                        <a:t> </a:t>
                      </a:r>
                      <a:r>
                        <a:rPr sz="1400" spc="-5" dirty="0">
                          <a:solidFill>
                            <a:srgbClr val="0096CF"/>
                          </a:solidFill>
                          <a:latin typeface="Arial Narrow"/>
                          <a:cs typeface="Arial Narrow"/>
                        </a:rPr>
                        <a:t>Memoria</a:t>
                      </a:r>
                      <a:r>
                        <a:rPr sz="1400" dirty="0">
                          <a:solidFill>
                            <a:srgbClr val="0096CF"/>
                          </a:solidFill>
                          <a:latin typeface="Arial Narrow"/>
                          <a:cs typeface="Arial Narrow"/>
                        </a:rPr>
                        <a:t>l</a:t>
                      </a:r>
                      <a:r>
                        <a:rPr sz="1400" spc="-5" dirty="0">
                          <a:solidFill>
                            <a:srgbClr val="0096CF"/>
                          </a:solidFill>
                          <a:latin typeface="Arial Narrow"/>
                          <a:cs typeface="Arial Narrow"/>
                        </a:rPr>
                        <a:t> Hospital</a:t>
                      </a:r>
                      <a:endParaRPr sz="1400">
                        <a:latin typeface="Arial Narrow"/>
                        <a:cs typeface="Arial Narrow"/>
                      </a:endParaRPr>
                    </a:p>
                  </a:txBody>
                  <a:tcPr marL="0" marR="0" marT="0" marB="0"/>
                </a:tc>
                <a:tc>
                  <a:txBody>
                    <a:bodyPr/>
                    <a:lstStyle/>
                    <a:p>
                      <a:endParaRPr sz="1400">
                        <a:latin typeface="Arial Narrow"/>
                        <a:cs typeface="Arial Narrow"/>
                      </a:endParaRPr>
                    </a:p>
                  </a:txBody>
                  <a:tcPr marL="0" marR="0" marT="0" marB="0"/>
                </a:tc>
                <a:tc>
                  <a:txBody>
                    <a:bodyPr/>
                    <a:lstStyle/>
                    <a:p>
                      <a:endParaRPr sz="1400">
                        <a:latin typeface="Arial Narrow"/>
                        <a:cs typeface="Arial Narrow"/>
                      </a:endParaRPr>
                    </a:p>
                  </a:txBody>
                  <a:tcPr marL="0" marR="0" marT="0" marB="0"/>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857080" y="2392730"/>
            <a:ext cx="3575075" cy="3239998"/>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8374418" y="2380983"/>
            <a:ext cx="1908200" cy="3239998"/>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6491261" y="2380983"/>
            <a:ext cx="1765325" cy="3239998"/>
          </a:xfrm>
          <a:prstGeom prst="rect">
            <a:avLst/>
          </a:prstGeom>
          <a:blipFill>
            <a:blip r:embed="rId5" cstate="print"/>
            <a:stretch>
              <a:fillRect/>
            </a:stretch>
          </a:blipFill>
        </p:spPr>
        <p:txBody>
          <a:bodyPr wrap="square" lIns="0" tIns="0" rIns="0" bIns="0" rtlCol="0"/>
          <a:lstStyle/>
          <a:p>
            <a:endParaRPr/>
          </a:p>
        </p:txBody>
      </p:sp>
      <p:sp>
        <p:nvSpPr>
          <p:cNvPr id="5" name="object 5"/>
          <p:cNvSpPr/>
          <p:nvPr/>
        </p:nvSpPr>
        <p:spPr>
          <a:xfrm>
            <a:off x="380580" y="2324150"/>
            <a:ext cx="2476500" cy="3239998"/>
          </a:xfrm>
          <a:prstGeom prst="rect">
            <a:avLst/>
          </a:prstGeom>
          <a:blipFill>
            <a:blip r:embed="rId6" cstate="print"/>
            <a:stretch>
              <a:fillRect/>
            </a:stretch>
          </a:blipFill>
        </p:spPr>
        <p:txBody>
          <a:bodyPr wrap="square" lIns="0" tIns="0" rIns="0" bIns="0" rtlCol="0"/>
          <a:lstStyle/>
          <a:p>
            <a:endParaRPr/>
          </a:p>
        </p:txBody>
      </p:sp>
      <p:sp>
        <p:nvSpPr>
          <p:cNvPr id="6" name="object 6"/>
          <p:cNvSpPr txBox="1"/>
          <p:nvPr/>
        </p:nvSpPr>
        <p:spPr>
          <a:xfrm>
            <a:off x="392099" y="1498472"/>
            <a:ext cx="680720" cy="228600"/>
          </a:xfrm>
          <a:prstGeom prst="rect">
            <a:avLst/>
          </a:prstGeom>
        </p:spPr>
        <p:txBody>
          <a:bodyPr vert="horz" wrap="square" lIns="0" tIns="0" rIns="0" bIns="0" rtlCol="0">
            <a:spAutoFit/>
          </a:bodyPr>
          <a:lstStyle/>
          <a:p>
            <a:pPr marL="12700">
              <a:lnSpc>
                <a:spcPct val="100000"/>
              </a:lnSpc>
            </a:pPr>
            <a:r>
              <a:rPr sz="1600" b="1" dirty="0">
                <a:latin typeface="Arial"/>
                <a:cs typeface="Arial"/>
              </a:rPr>
              <a:t>Values</a:t>
            </a:r>
            <a:endParaRPr sz="1600">
              <a:latin typeface="Arial"/>
              <a:cs typeface="Arial"/>
            </a:endParaRPr>
          </a:p>
        </p:txBody>
      </p:sp>
      <p:sp>
        <p:nvSpPr>
          <p:cNvPr id="7" name="object 7"/>
          <p:cNvSpPr txBox="1"/>
          <p:nvPr/>
        </p:nvSpPr>
        <p:spPr>
          <a:xfrm>
            <a:off x="2888424" y="1475612"/>
            <a:ext cx="1211580" cy="228600"/>
          </a:xfrm>
          <a:prstGeom prst="rect">
            <a:avLst/>
          </a:prstGeom>
        </p:spPr>
        <p:txBody>
          <a:bodyPr vert="horz" wrap="square" lIns="0" tIns="0" rIns="0" bIns="0" rtlCol="0">
            <a:spAutoFit/>
          </a:bodyPr>
          <a:lstStyle/>
          <a:p>
            <a:pPr marL="12700">
              <a:lnSpc>
                <a:spcPct val="100000"/>
              </a:lnSpc>
            </a:pPr>
            <a:r>
              <a:rPr sz="1600" b="1" dirty="0">
                <a:latin typeface="Arial"/>
                <a:cs typeface="Arial"/>
              </a:rPr>
              <a:t>Your results</a:t>
            </a:r>
            <a:endParaRPr sz="1600">
              <a:latin typeface="Arial"/>
              <a:cs typeface="Arial"/>
            </a:endParaRPr>
          </a:p>
        </p:txBody>
      </p:sp>
      <p:sp>
        <p:nvSpPr>
          <p:cNvPr id="8" name="object 8"/>
          <p:cNvSpPr txBox="1"/>
          <p:nvPr/>
        </p:nvSpPr>
        <p:spPr>
          <a:xfrm>
            <a:off x="6408864" y="1475612"/>
            <a:ext cx="1775460" cy="455930"/>
          </a:xfrm>
          <a:prstGeom prst="rect">
            <a:avLst/>
          </a:prstGeom>
        </p:spPr>
        <p:txBody>
          <a:bodyPr vert="horz" wrap="square" lIns="0" tIns="0" rIns="0" bIns="0" rtlCol="0">
            <a:spAutoFit/>
          </a:bodyPr>
          <a:lstStyle/>
          <a:p>
            <a:pPr marL="12700" marR="5080">
              <a:lnSpc>
                <a:spcPts val="1789"/>
              </a:lnSpc>
            </a:pPr>
            <a:r>
              <a:rPr sz="1600" b="1" dirty="0">
                <a:latin typeface="Arial"/>
                <a:cs typeface="Arial"/>
              </a:rPr>
              <a:t>Variance from comparator group</a:t>
            </a:r>
            <a:endParaRPr sz="1600">
              <a:latin typeface="Arial"/>
              <a:cs typeface="Arial"/>
            </a:endParaRPr>
          </a:p>
        </p:txBody>
      </p:sp>
      <p:sp>
        <p:nvSpPr>
          <p:cNvPr id="9" name="object 9"/>
          <p:cNvSpPr txBox="1"/>
          <p:nvPr/>
        </p:nvSpPr>
        <p:spPr>
          <a:xfrm>
            <a:off x="8375739" y="1513102"/>
            <a:ext cx="1877695" cy="455930"/>
          </a:xfrm>
          <a:prstGeom prst="rect">
            <a:avLst/>
          </a:prstGeom>
        </p:spPr>
        <p:txBody>
          <a:bodyPr vert="horz" wrap="square" lIns="0" tIns="0" rIns="0" bIns="0" rtlCol="0">
            <a:spAutoFit/>
          </a:bodyPr>
          <a:lstStyle/>
          <a:p>
            <a:pPr marL="69215" marR="5080" indent="-57150">
              <a:lnSpc>
                <a:spcPts val="1789"/>
              </a:lnSpc>
            </a:pPr>
            <a:r>
              <a:rPr sz="1600" b="1" dirty="0">
                <a:latin typeface="Arial"/>
                <a:cs typeface="Arial"/>
              </a:rPr>
              <a:t>Variance from your 2017</a:t>
            </a:r>
            <a:r>
              <a:rPr sz="1600" b="1" spc="-5" dirty="0">
                <a:latin typeface="Arial"/>
                <a:cs typeface="Arial"/>
              </a:rPr>
              <a:t> </a:t>
            </a:r>
            <a:r>
              <a:rPr sz="1600" b="1" dirty="0">
                <a:latin typeface="Arial"/>
                <a:cs typeface="Arial"/>
              </a:rPr>
              <a:t>survey</a:t>
            </a:r>
            <a:endParaRPr sz="1600">
              <a:latin typeface="Arial"/>
              <a:cs typeface="Arial"/>
            </a:endParaRPr>
          </a:p>
        </p:txBody>
      </p:sp>
      <p:sp>
        <p:nvSpPr>
          <p:cNvPr id="10" name="object 10"/>
          <p:cNvSpPr txBox="1"/>
          <p:nvPr/>
        </p:nvSpPr>
        <p:spPr>
          <a:xfrm>
            <a:off x="392099" y="5692825"/>
            <a:ext cx="9864725" cy="682625"/>
          </a:xfrm>
          <a:prstGeom prst="rect">
            <a:avLst/>
          </a:prstGeom>
        </p:spPr>
        <p:txBody>
          <a:bodyPr vert="horz" wrap="square" lIns="0" tIns="0" rIns="0" bIns="0" rtlCol="0">
            <a:spAutoFit/>
          </a:bodyPr>
          <a:lstStyle/>
          <a:p>
            <a:pPr marL="12700" marR="5080">
              <a:lnSpc>
                <a:spcPts val="1789"/>
              </a:lnSpc>
            </a:pPr>
            <a:r>
              <a:rPr sz="1600" b="1" dirty="0">
                <a:latin typeface="Arial"/>
                <a:cs typeface="Arial"/>
              </a:rPr>
              <a:t>Please note: </a:t>
            </a:r>
            <a:r>
              <a:rPr sz="1600" dirty="0">
                <a:latin typeface="Arial"/>
                <a:cs typeface="Arial"/>
              </a:rPr>
              <a:t>It is not possible to compare these headline benchmarks to those in PMS reports from earlier years. There has been a reduction in the number of questions about each value in the 2018 survey. The</a:t>
            </a:r>
            <a:r>
              <a:rPr sz="1600" spc="5" dirty="0">
                <a:latin typeface="Arial"/>
                <a:cs typeface="Arial"/>
              </a:rPr>
              <a:t> </a:t>
            </a:r>
            <a:r>
              <a:rPr sz="1600" dirty="0">
                <a:latin typeface="Arial"/>
                <a:cs typeface="Arial"/>
              </a:rPr>
              <a:t>2017 results used on this page are based on the questions retained in the 2018 survey.</a:t>
            </a:r>
            <a:endParaRPr sz="1600">
              <a:latin typeface="Arial"/>
              <a:cs typeface="Arial"/>
            </a:endParaRPr>
          </a:p>
        </p:txBody>
      </p:sp>
      <p:sp>
        <p:nvSpPr>
          <p:cNvPr id="11" name="object 11"/>
          <p:cNvSpPr txBox="1"/>
          <p:nvPr/>
        </p:nvSpPr>
        <p:spPr>
          <a:xfrm>
            <a:off x="2884766" y="2110206"/>
            <a:ext cx="2792730" cy="228600"/>
          </a:xfrm>
          <a:prstGeom prst="rect">
            <a:avLst/>
          </a:prstGeom>
        </p:spPr>
        <p:txBody>
          <a:bodyPr vert="horz" wrap="square" lIns="0" tIns="0" rIns="0" bIns="0" rtlCol="0">
            <a:spAutoFit/>
          </a:bodyPr>
          <a:lstStyle/>
          <a:p>
            <a:pPr marL="12700">
              <a:lnSpc>
                <a:spcPct val="100000"/>
              </a:lnSpc>
            </a:pPr>
            <a:r>
              <a:rPr sz="1600" i="1" dirty="0">
                <a:latin typeface="Arial"/>
                <a:cs typeface="Arial"/>
              </a:rPr>
              <a:t>Average positive agreement %</a:t>
            </a:r>
            <a:endParaRPr sz="1600">
              <a:latin typeface="Arial"/>
              <a:cs typeface="Arial"/>
            </a:endParaRPr>
          </a:p>
        </p:txBody>
      </p:sp>
      <p:sp>
        <p:nvSpPr>
          <p:cNvPr id="12" name="object 12"/>
          <p:cNvSpPr txBox="1"/>
          <p:nvPr/>
        </p:nvSpPr>
        <p:spPr>
          <a:xfrm>
            <a:off x="6519506" y="2087346"/>
            <a:ext cx="2612390" cy="228600"/>
          </a:xfrm>
          <a:prstGeom prst="rect">
            <a:avLst/>
          </a:prstGeom>
        </p:spPr>
        <p:txBody>
          <a:bodyPr vert="horz" wrap="square" lIns="0" tIns="0" rIns="0" bIns="0" rtlCol="0">
            <a:spAutoFit/>
          </a:bodyPr>
          <a:lstStyle/>
          <a:p>
            <a:pPr marL="12700">
              <a:lnSpc>
                <a:spcPct val="100000"/>
              </a:lnSpc>
            </a:pPr>
            <a:r>
              <a:rPr sz="1600" i="1" dirty="0">
                <a:latin typeface="Arial"/>
                <a:cs typeface="Arial"/>
              </a:rPr>
              <a:t>Percentage point differences</a:t>
            </a:r>
            <a:endParaRPr sz="1600">
              <a:latin typeface="Arial"/>
              <a:cs typeface="Arial"/>
            </a:endParaRPr>
          </a:p>
        </p:txBody>
      </p:sp>
      <p:sp>
        <p:nvSpPr>
          <p:cNvPr id="13" name="object 13"/>
          <p:cNvSpPr txBox="1">
            <a:spLocks noGrp="1"/>
          </p:cNvSpPr>
          <p:nvPr>
            <p:ph type="title"/>
          </p:nvPr>
        </p:nvSpPr>
        <p:spPr>
          <a:prstGeom prst="rect">
            <a:avLst/>
          </a:prstGeom>
        </p:spPr>
        <p:txBody>
          <a:bodyPr vert="horz" wrap="square" lIns="0" tIns="0" rIns="0" bIns="0" rtlCol="0">
            <a:spAutoFit/>
          </a:bodyPr>
          <a:lstStyle/>
          <a:p>
            <a:pPr marL="21590">
              <a:lnSpc>
                <a:spcPts val="3735"/>
              </a:lnSpc>
            </a:pPr>
            <a:r>
              <a:rPr spc="-5" dirty="0"/>
              <a:t>1</a:t>
            </a:r>
            <a:r>
              <a:rPr dirty="0"/>
              <a:t>. </a:t>
            </a:r>
            <a:r>
              <a:rPr spc="-25" dirty="0"/>
              <a:t>Headlin</a:t>
            </a:r>
            <a:r>
              <a:rPr spc="-15" dirty="0"/>
              <a:t>e</a:t>
            </a:r>
            <a:r>
              <a:rPr spc="25" dirty="0"/>
              <a:t> </a:t>
            </a:r>
            <a:r>
              <a:rPr spc="-5" dirty="0"/>
              <a:t>benchmarks</a:t>
            </a:r>
          </a:p>
          <a:p>
            <a:pPr marL="21590">
              <a:lnSpc>
                <a:spcPts val="3735"/>
              </a:lnSpc>
            </a:pPr>
            <a:r>
              <a:rPr b="0" spc="-10" dirty="0">
                <a:latin typeface="Arial Narrow"/>
                <a:cs typeface="Arial Narrow"/>
              </a:rPr>
              <a:t>Publi</a:t>
            </a:r>
            <a:r>
              <a:rPr b="0" dirty="0">
                <a:latin typeface="Arial Narrow"/>
                <a:cs typeface="Arial Narrow"/>
              </a:rPr>
              <a:t>c</a:t>
            </a:r>
            <a:r>
              <a:rPr b="0" spc="20" dirty="0">
                <a:latin typeface="Arial Narrow"/>
                <a:cs typeface="Arial Narrow"/>
              </a:rPr>
              <a:t> </a:t>
            </a:r>
            <a:r>
              <a:rPr b="0" spc="-5" dirty="0">
                <a:latin typeface="Arial Narrow"/>
                <a:cs typeface="Arial Narrow"/>
              </a:rPr>
              <a:t>secto</a:t>
            </a:r>
            <a:r>
              <a:rPr b="0" dirty="0">
                <a:latin typeface="Arial Narrow"/>
                <a:cs typeface="Arial Narrow"/>
              </a:rPr>
              <a:t>r </a:t>
            </a:r>
            <a:r>
              <a:rPr b="0" spc="-5" dirty="0">
                <a:latin typeface="Arial Narrow"/>
                <a:cs typeface="Arial Narrow"/>
              </a:rPr>
              <a:t>values</a:t>
            </a:r>
          </a:p>
        </p:txBody>
      </p:sp>
      <p:sp>
        <p:nvSpPr>
          <p:cNvPr id="14" name="object 14"/>
          <p:cNvSpPr/>
          <p:nvPr/>
        </p:nvSpPr>
        <p:spPr>
          <a:xfrm>
            <a:off x="380580" y="1378305"/>
            <a:ext cx="9728200" cy="0"/>
          </a:xfrm>
          <a:custGeom>
            <a:avLst/>
            <a:gdLst/>
            <a:ahLst/>
            <a:cxnLst/>
            <a:rect l="l" t="t" r="r" b="b"/>
            <a:pathLst>
              <a:path w="9728200">
                <a:moveTo>
                  <a:pt x="0" y="0"/>
                </a:moveTo>
                <a:lnTo>
                  <a:pt x="9727742" y="0"/>
                </a:lnTo>
              </a:path>
            </a:pathLst>
          </a:custGeom>
          <a:ln w="38100">
            <a:solidFill>
              <a:srgbClr val="00945E"/>
            </a:solidFill>
          </a:ln>
        </p:spPr>
        <p:txBody>
          <a:bodyPr wrap="square" lIns="0" tIns="0" rIns="0" bIns="0" rtlCol="0"/>
          <a:lstStyle/>
          <a:p>
            <a:endParaRPr/>
          </a:p>
        </p:txBody>
      </p:sp>
      <p:sp>
        <p:nvSpPr>
          <p:cNvPr id="15" name="object 15"/>
          <p:cNvSpPr txBox="1"/>
          <p:nvPr/>
        </p:nvSpPr>
        <p:spPr>
          <a:xfrm>
            <a:off x="9959479" y="411187"/>
            <a:ext cx="251460" cy="431800"/>
          </a:xfrm>
          <a:prstGeom prst="rect">
            <a:avLst/>
          </a:prstGeom>
        </p:spPr>
        <p:txBody>
          <a:bodyPr vert="horz" wrap="square" lIns="0" tIns="0" rIns="0" bIns="0" rtlCol="0">
            <a:spAutoFit/>
          </a:bodyPr>
          <a:lstStyle/>
          <a:p>
            <a:pPr marL="12700">
              <a:lnSpc>
                <a:spcPct val="100000"/>
              </a:lnSpc>
            </a:pPr>
            <a:r>
              <a:rPr sz="3200" dirty="0">
                <a:solidFill>
                  <a:srgbClr val="00945E"/>
                </a:solidFill>
                <a:latin typeface="Arial"/>
                <a:cs typeface="Arial"/>
              </a:rPr>
              <a:t>5</a:t>
            </a:r>
            <a:endParaRPr sz="3200">
              <a:latin typeface="Arial"/>
              <a:cs typeface="Arial"/>
            </a:endParaRPr>
          </a:p>
        </p:txBody>
      </p:sp>
      <p:sp>
        <p:nvSpPr>
          <p:cNvPr id="16" name="object 16"/>
          <p:cNvSpPr/>
          <p:nvPr/>
        </p:nvSpPr>
        <p:spPr>
          <a:xfrm>
            <a:off x="8456942" y="6659968"/>
            <a:ext cx="1438122" cy="540004"/>
          </a:xfrm>
          <a:prstGeom prst="rect">
            <a:avLst/>
          </a:prstGeom>
          <a:blipFill>
            <a:blip r:embed="rId7" cstate="print"/>
            <a:stretch>
              <a:fillRect/>
            </a:stretch>
          </a:blipFill>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852686" y="2393683"/>
            <a:ext cx="3575075" cy="3239998"/>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8374418" y="2380983"/>
            <a:ext cx="1908200" cy="3239998"/>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6491261" y="2380983"/>
            <a:ext cx="1765325" cy="3239998"/>
          </a:xfrm>
          <a:prstGeom prst="rect">
            <a:avLst/>
          </a:prstGeom>
          <a:blipFill>
            <a:blip r:embed="rId5" cstate="print"/>
            <a:stretch>
              <a:fillRect/>
            </a:stretch>
          </a:blipFill>
        </p:spPr>
        <p:txBody>
          <a:bodyPr wrap="square" lIns="0" tIns="0" rIns="0" bIns="0" rtlCol="0"/>
          <a:lstStyle/>
          <a:p>
            <a:endParaRPr/>
          </a:p>
        </p:txBody>
      </p:sp>
      <p:sp>
        <p:nvSpPr>
          <p:cNvPr id="5" name="object 5"/>
          <p:cNvSpPr/>
          <p:nvPr/>
        </p:nvSpPr>
        <p:spPr>
          <a:xfrm>
            <a:off x="380580" y="2301290"/>
            <a:ext cx="2476500" cy="3239998"/>
          </a:xfrm>
          <a:prstGeom prst="rect">
            <a:avLst/>
          </a:prstGeom>
          <a:blipFill>
            <a:blip r:embed="rId6" cstate="print"/>
            <a:stretch>
              <a:fillRect/>
            </a:stretch>
          </a:blipFill>
        </p:spPr>
        <p:txBody>
          <a:bodyPr wrap="square" lIns="0" tIns="0" rIns="0" bIns="0" rtlCol="0"/>
          <a:lstStyle/>
          <a:p>
            <a:endParaRPr/>
          </a:p>
        </p:txBody>
      </p:sp>
      <p:sp>
        <p:nvSpPr>
          <p:cNvPr id="6" name="object 6"/>
          <p:cNvSpPr txBox="1"/>
          <p:nvPr/>
        </p:nvSpPr>
        <p:spPr>
          <a:xfrm>
            <a:off x="402158" y="1498472"/>
            <a:ext cx="996950" cy="228600"/>
          </a:xfrm>
          <a:prstGeom prst="rect">
            <a:avLst/>
          </a:prstGeom>
        </p:spPr>
        <p:txBody>
          <a:bodyPr vert="horz" wrap="square" lIns="0" tIns="0" rIns="0" bIns="0" rtlCol="0">
            <a:spAutoFit/>
          </a:bodyPr>
          <a:lstStyle/>
          <a:p>
            <a:pPr marL="12700">
              <a:lnSpc>
                <a:spcPct val="100000"/>
              </a:lnSpc>
            </a:pPr>
            <a:r>
              <a:rPr sz="1600" b="1" dirty="0">
                <a:latin typeface="Arial"/>
                <a:cs typeface="Arial"/>
              </a:rPr>
              <a:t>Principles</a:t>
            </a:r>
            <a:endParaRPr sz="1600">
              <a:latin typeface="Arial"/>
              <a:cs typeface="Arial"/>
            </a:endParaRPr>
          </a:p>
        </p:txBody>
      </p:sp>
      <p:sp>
        <p:nvSpPr>
          <p:cNvPr id="7" name="object 7"/>
          <p:cNvSpPr txBox="1"/>
          <p:nvPr/>
        </p:nvSpPr>
        <p:spPr>
          <a:xfrm>
            <a:off x="2888424" y="1475612"/>
            <a:ext cx="1211580" cy="228600"/>
          </a:xfrm>
          <a:prstGeom prst="rect">
            <a:avLst/>
          </a:prstGeom>
        </p:spPr>
        <p:txBody>
          <a:bodyPr vert="horz" wrap="square" lIns="0" tIns="0" rIns="0" bIns="0" rtlCol="0">
            <a:spAutoFit/>
          </a:bodyPr>
          <a:lstStyle/>
          <a:p>
            <a:pPr marL="12700">
              <a:lnSpc>
                <a:spcPct val="100000"/>
              </a:lnSpc>
            </a:pPr>
            <a:r>
              <a:rPr sz="1600" b="1" dirty="0">
                <a:latin typeface="Arial"/>
                <a:cs typeface="Arial"/>
              </a:rPr>
              <a:t>Your results</a:t>
            </a:r>
            <a:endParaRPr sz="1600">
              <a:latin typeface="Arial"/>
              <a:cs typeface="Arial"/>
            </a:endParaRPr>
          </a:p>
        </p:txBody>
      </p:sp>
      <p:sp>
        <p:nvSpPr>
          <p:cNvPr id="8" name="object 8"/>
          <p:cNvSpPr txBox="1"/>
          <p:nvPr/>
        </p:nvSpPr>
        <p:spPr>
          <a:xfrm>
            <a:off x="6408864" y="1475612"/>
            <a:ext cx="1775460" cy="455930"/>
          </a:xfrm>
          <a:prstGeom prst="rect">
            <a:avLst/>
          </a:prstGeom>
        </p:spPr>
        <p:txBody>
          <a:bodyPr vert="horz" wrap="square" lIns="0" tIns="0" rIns="0" bIns="0" rtlCol="0">
            <a:spAutoFit/>
          </a:bodyPr>
          <a:lstStyle/>
          <a:p>
            <a:pPr marL="12700" marR="5080">
              <a:lnSpc>
                <a:spcPts val="1789"/>
              </a:lnSpc>
            </a:pPr>
            <a:r>
              <a:rPr sz="1600" b="1" dirty="0">
                <a:latin typeface="Arial"/>
                <a:cs typeface="Arial"/>
              </a:rPr>
              <a:t>Variance from comparator group</a:t>
            </a:r>
            <a:endParaRPr sz="1600">
              <a:latin typeface="Arial"/>
              <a:cs typeface="Arial"/>
            </a:endParaRPr>
          </a:p>
        </p:txBody>
      </p:sp>
      <p:sp>
        <p:nvSpPr>
          <p:cNvPr id="9" name="object 9"/>
          <p:cNvSpPr txBox="1"/>
          <p:nvPr/>
        </p:nvSpPr>
        <p:spPr>
          <a:xfrm>
            <a:off x="8375739" y="1513102"/>
            <a:ext cx="1877695" cy="455930"/>
          </a:xfrm>
          <a:prstGeom prst="rect">
            <a:avLst/>
          </a:prstGeom>
        </p:spPr>
        <p:txBody>
          <a:bodyPr vert="horz" wrap="square" lIns="0" tIns="0" rIns="0" bIns="0" rtlCol="0">
            <a:spAutoFit/>
          </a:bodyPr>
          <a:lstStyle/>
          <a:p>
            <a:pPr marL="12700" marR="5080">
              <a:lnSpc>
                <a:spcPts val="1789"/>
              </a:lnSpc>
            </a:pPr>
            <a:r>
              <a:rPr sz="1600" b="1" dirty="0">
                <a:latin typeface="Arial"/>
                <a:cs typeface="Arial"/>
              </a:rPr>
              <a:t>Variance from your 2017</a:t>
            </a:r>
            <a:r>
              <a:rPr sz="1600" b="1" spc="-5" dirty="0">
                <a:latin typeface="Arial"/>
                <a:cs typeface="Arial"/>
              </a:rPr>
              <a:t> </a:t>
            </a:r>
            <a:r>
              <a:rPr sz="1600" b="1" dirty="0">
                <a:latin typeface="Arial"/>
                <a:cs typeface="Arial"/>
              </a:rPr>
              <a:t>survey</a:t>
            </a:r>
            <a:endParaRPr sz="1600">
              <a:latin typeface="Arial"/>
              <a:cs typeface="Arial"/>
            </a:endParaRPr>
          </a:p>
        </p:txBody>
      </p:sp>
      <p:sp>
        <p:nvSpPr>
          <p:cNvPr id="10" name="object 10"/>
          <p:cNvSpPr txBox="1"/>
          <p:nvPr/>
        </p:nvSpPr>
        <p:spPr>
          <a:xfrm>
            <a:off x="392099" y="5681852"/>
            <a:ext cx="9864725" cy="682625"/>
          </a:xfrm>
          <a:prstGeom prst="rect">
            <a:avLst/>
          </a:prstGeom>
        </p:spPr>
        <p:txBody>
          <a:bodyPr vert="horz" wrap="square" lIns="0" tIns="0" rIns="0" bIns="0" rtlCol="0">
            <a:spAutoFit/>
          </a:bodyPr>
          <a:lstStyle/>
          <a:p>
            <a:pPr marL="12700" marR="5080">
              <a:lnSpc>
                <a:spcPts val="1789"/>
              </a:lnSpc>
            </a:pPr>
            <a:r>
              <a:rPr sz="1600" b="1" dirty="0">
                <a:latin typeface="Arial"/>
                <a:cs typeface="Arial"/>
              </a:rPr>
              <a:t>Please note: </a:t>
            </a:r>
            <a:r>
              <a:rPr sz="1600" dirty="0">
                <a:latin typeface="Arial"/>
                <a:cs typeface="Arial"/>
              </a:rPr>
              <a:t>It is not possible to compare these headline benchmarks to those in PMS reports from earlier years. There has been a reduction in the number of questions about each value in the 2018 survey. The</a:t>
            </a:r>
            <a:r>
              <a:rPr sz="1600" spc="5" dirty="0">
                <a:latin typeface="Arial"/>
                <a:cs typeface="Arial"/>
              </a:rPr>
              <a:t> </a:t>
            </a:r>
            <a:r>
              <a:rPr sz="1600" dirty="0">
                <a:latin typeface="Arial"/>
                <a:cs typeface="Arial"/>
              </a:rPr>
              <a:t>2017 results used on this page are based on the questions retained in the 2018 survey.</a:t>
            </a:r>
            <a:endParaRPr sz="1600">
              <a:latin typeface="Arial"/>
              <a:cs typeface="Arial"/>
            </a:endParaRPr>
          </a:p>
        </p:txBody>
      </p:sp>
      <p:sp>
        <p:nvSpPr>
          <p:cNvPr id="11" name="object 11"/>
          <p:cNvSpPr txBox="1"/>
          <p:nvPr/>
        </p:nvSpPr>
        <p:spPr>
          <a:xfrm>
            <a:off x="2884766" y="2087346"/>
            <a:ext cx="2792730" cy="228600"/>
          </a:xfrm>
          <a:prstGeom prst="rect">
            <a:avLst/>
          </a:prstGeom>
        </p:spPr>
        <p:txBody>
          <a:bodyPr vert="horz" wrap="square" lIns="0" tIns="0" rIns="0" bIns="0" rtlCol="0">
            <a:spAutoFit/>
          </a:bodyPr>
          <a:lstStyle/>
          <a:p>
            <a:pPr marL="12700">
              <a:lnSpc>
                <a:spcPct val="100000"/>
              </a:lnSpc>
            </a:pPr>
            <a:r>
              <a:rPr sz="1600" i="1" dirty="0">
                <a:latin typeface="Arial"/>
                <a:cs typeface="Arial"/>
              </a:rPr>
              <a:t>Average positive agreement %</a:t>
            </a:r>
            <a:endParaRPr sz="1600">
              <a:latin typeface="Arial"/>
              <a:cs typeface="Arial"/>
            </a:endParaRPr>
          </a:p>
        </p:txBody>
      </p:sp>
      <p:sp>
        <p:nvSpPr>
          <p:cNvPr id="12" name="object 12"/>
          <p:cNvSpPr txBox="1"/>
          <p:nvPr/>
        </p:nvSpPr>
        <p:spPr>
          <a:xfrm>
            <a:off x="6519506" y="2087346"/>
            <a:ext cx="2612390" cy="228600"/>
          </a:xfrm>
          <a:prstGeom prst="rect">
            <a:avLst/>
          </a:prstGeom>
        </p:spPr>
        <p:txBody>
          <a:bodyPr vert="horz" wrap="square" lIns="0" tIns="0" rIns="0" bIns="0" rtlCol="0">
            <a:spAutoFit/>
          </a:bodyPr>
          <a:lstStyle/>
          <a:p>
            <a:pPr marL="12700">
              <a:lnSpc>
                <a:spcPct val="100000"/>
              </a:lnSpc>
            </a:pPr>
            <a:r>
              <a:rPr sz="1600" i="1" dirty="0">
                <a:latin typeface="Arial"/>
                <a:cs typeface="Arial"/>
              </a:rPr>
              <a:t>Percentage point differences</a:t>
            </a:r>
            <a:endParaRPr sz="1600">
              <a:latin typeface="Arial"/>
              <a:cs typeface="Arial"/>
            </a:endParaRPr>
          </a:p>
        </p:txBody>
      </p:sp>
      <p:sp>
        <p:nvSpPr>
          <p:cNvPr id="13" name="object 13"/>
          <p:cNvSpPr txBox="1">
            <a:spLocks noGrp="1"/>
          </p:cNvSpPr>
          <p:nvPr>
            <p:ph type="title"/>
          </p:nvPr>
        </p:nvSpPr>
        <p:spPr>
          <a:prstGeom prst="rect">
            <a:avLst/>
          </a:prstGeom>
        </p:spPr>
        <p:txBody>
          <a:bodyPr vert="horz" wrap="square" lIns="0" tIns="0" rIns="0" bIns="0" rtlCol="0">
            <a:spAutoFit/>
          </a:bodyPr>
          <a:lstStyle/>
          <a:p>
            <a:pPr marL="21590">
              <a:lnSpc>
                <a:spcPts val="3735"/>
              </a:lnSpc>
            </a:pPr>
            <a:r>
              <a:rPr spc="-5" dirty="0"/>
              <a:t>1</a:t>
            </a:r>
            <a:r>
              <a:rPr dirty="0"/>
              <a:t>. </a:t>
            </a:r>
            <a:r>
              <a:rPr spc="-25" dirty="0"/>
              <a:t>Headlin</a:t>
            </a:r>
            <a:r>
              <a:rPr spc="-15" dirty="0"/>
              <a:t>e</a:t>
            </a:r>
            <a:r>
              <a:rPr spc="25" dirty="0"/>
              <a:t> </a:t>
            </a:r>
            <a:r>
              <a:rPr spc="-5" dirty="0"/>
              <a:t>benchmarks</a:t>
            </a:r>
          </a:p>
          <a:p>
            <a:pPr marL="21590">
              <a:lnSpc>
                <a:spcPts val="3735"/>
              </a:lnSpc>
            </a:pPr>
            <a:r>
              <a:rPr b="0" spc="-10" dirty="0">
                <a:latin typeface="Arial Narrow"/>
                <a:cs typeface="Arial Narrow"/>
              </a:rPr>
              <a:t>Employmen</a:t>
            </a:r>
            <a:r>
              <a:rPr b="0" dirty="0">
                <a:latin typeface="Arial Narrow"/>
                <a:cs typeface="Arial Narrow"/>
              </a:rPr>
              <a:t>t</a:t>
            </a:r>
            <a:r>
              <a:rPr b="0" spc="45" dirty="0">
                <a:latin typeface="Arial Narrow"/>
                <a:cs typeface="Arial Narrow"/>
              </a:rPr>
              <a:t> </a:t>
            </a:r>
            <a:r>
              <a:rPr b="0" spc="-5" dirty="0">
                <a:latin typeface="Arial Narrow"/>
                <a:cs typeface="Arial Narrow"/>
              </a:rPr>
              <a:t>principles</a:t>
            </a:r>
          </a:p>
        </p:txBody>
      </p:sp>
      <p:sp>
        <p:nvSpPr>
          <p:cNvPr id="14" name="object 14"/>
          <p:cNvSpPr/>
          <p:nvPr/>
        </p:nvSpPr>
        <p:spPr>
          <a:xfrm>
            <a:off x="380580" y="1378305"/>
            <a:ext cx="9728200" cy="0"/>
          </a:xfrm>
          <a:custGeom>
            <a:avLst/>
            <a:gdLst/>
            <a:ahLst/>
            <a:cxnLst/>
            <a:rect l="l" t="t" r="r" b="b"/>
            <a:pathLst>
              <a:path w="9728200">
                <a:moveTo>
                  <a:pt x="0" y="0"/>
                </a:moveTo>
                <a:lnTo>
                  <a:pt x="9727742" y="0"/>
                </a:lnTo>
              </a:path>
            </a:pathLst>
          </a:custGeom>
          <a:ln w="38100">
            <a:solidFill>
              <a:srgbClr val="00945E"/>
            </a:solidFill>
          </a:ln>
        </p:spPr>
        <p:txBody>
          <a:bodyPr wrap="square" lIns="0" tIns="0" rIns="0" bIns="0" rtlCol="0"/>
          <a:lstStyle/>
          <a:p>
            <a:endParaRPr/>
          </a:p>
        </p:txBody>
      </p:sp>
      <p:sp>
        <p:nvSpPr>
          <p:cNvPr id="15" name="object 15"/>
          <p:cNvSpPr txBox="1"/>
          <p:nvPr/>
        </p:nvSpPr>
        <p:spPr>
          <a:xfrm>
            <a:off x="9959479" y="411187"/>
            <a:ext cx="251460" cy="431800"/>
          </a:xfrm>
          <a:prstGeom prst="rect">
            <a:avLst/>
          </a:prstGeom>
        </p:spPr>
        <p:txBody>
          <a:bodyPr vert="horz" wrap="square" lIns="0" tIns="0" rIns="0" bIns="0" rtlCol="0">
            <a:spAutoFit/>
          </a:bodyPr>
          <a:lstStyle/>
          <a:p>
            <a:pPr marL="12700">
              <a:lnSpc>
                <a:spcPct val="100000"/>
              </a:lnSpc>
            </a:pPr>
            <a:r>
              <a:rPr sz="3200" dirty="0">
                <a:solidFill>
                  <a:srgbClr val="00945E"/>
                </a:solidFill>
                <a:latin typeface="Arial"/>
                <a:cs typeface="Arial"/>
              </a:rPr>
              <a:t>6</a:t>
            </a:r>
            <a:endParaRPr sz="3200">
              <a:latin typeface="Arial"/>
              <a:cs typeface="Arial"/>
            </a:endParaRPr>
          </a:p>
        </p:txBody>
      </p:sp>
      <p:sp>
        <p:nvSpPr>
          <p:cNvPr id="16" name="object 16"/>
          <p:cNvSpPr/>
          <p:nvPr/>
        </p:nvSpPr>
        <p:spPr>
          <a:xfrm>
            <a:off x="8456942" y="6659968"/>
            <a:ext cx="1438122" cy="540004"/>
          </a:xfrm>
          <a:prstGeom prst="rect">
            <a:avLst/>
          </a:prstGeom>
          <a:blipFill>
            <a:blip r:embed="rId7" cstate="print"/>
            <a:stretch>
              <a:fillRect/>
            </a:stretch>
          </a:blipFill>
        </p:spPr>
        <p:txBody>
          <a:bodyPr wrap="square" lIns="0" tIns="0" rIns="0" bIns="0" rtlCol="0"/>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428581" y="2392730"/>
            <a:ext cx="3003575" cy="1619999"/>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8374418" y="2393683"/>
            <a:ext cx="1908200" cy="1619999"/>
          </a:xfrm>
          <a:prstGeom prst="rect">
            <a:avLst/>
          </a:prstGeom>
          <a:blipFill>
            <a:blip r:embed="rId4" cstate="print"/>
            <a:stretch>
              <a:fillRect/>
            </a:stretch>
          </a:blipFill>
        </p:spPr>
        <p:txBody>
          <a:bodyPr wrap="square" lIns="0" tIns="0" rIns="0" bIns="0" rtlCol="0"/>
          <a:lstStyle/>
          <a:p>
            <a:endParaRPr/>
          </a:p>
        </p:txBody>
      </p:sp>
      <p:sp>
        <p:nvSpPr>
          <p:cNvPr id="4" name="object 4"/>
          <p:cNvSpPr/>
          <p:nvPr/>
        </p:nvSpPr>
        <p:spPr>
          <a:xfrm>
            <a:off x="6491261" y="2392730"/>
            <a:ext cx="1765325" cy="1619999"/>
          </a:xfrm>
          <a:prstGeom prst="rect">
            <a:avLst/>
          </a:prstGeom>
          <a:blipFill>
            <a:blip r:embed="rId5" cstate="print"/>
            <a:stretch>
              <a:fillRect/>
            </a:stretch>
          </a:blipFill>
        </p:spPr>
        <p:txBody>
          <a:bodyPr wrap="square" lIns="0" tIns="0" rIns="0" bIns="0" rtlCol="0"/>
          <a:lstStyle/>
          <a:p>
            <a:endParaRPr/>
          </a:p>
        </p:txBody>
      </p:sp>
      <p:sp>
        <p:nvSpPr>
          <p:cNvPr id="5" name="object 5"/>
          <p:cNvSpPr/>
          <p:nvPr/>
        </p:nvSpPr>
        <p:spPr>
          <a:xfrm>
            <a:off x="373024" y="2324150"/>
            <a:ext cx="3035300" cy="1619999"/>
          </a:xfrm>
          <a:prstGeom prst="rect">
            <a:avLst/>
          </a:prstGeom>
          <a:blipFill>
            <a:blip r:embed="rId6" cstate="print"/>
            <a:stretch>
              <a:fillRect/>
            </a:stretch>
          </a:blipFill>
        </p:spPr>
        <p:txBody>
          <a:bodyPr wrap="square" lIns="0" tIns="0" rIns="0" bIns="0" rtlCol="0"/>
          <a:lstStyle/>
          <a:p>
            <a:endParaRPr/>
          </a:p>
        </p:txBody>
      </p:sp>
      <p:sp>
        <p:nvSpPr>
          <p:cNvPr id="6" name="object 6"/>
          <p:cNvSpPr txBox="1"/>
          <p:nvPr/>
        </p:nvSpPr>
        <p:spPr>
          <a:xfrm>
            <a:off x="385699" y="1498472"/>
            <a:ext cx="1132205" cy="455930"/>
          </a:xfrm>
          <a:prstGeom prst="rect">
            <a:avLst/>
          </a:prstGeom>
        </p:spPr>
        <p:txBody>
          <a:bodyPr vert="horz" wrap="square" lIns="0" tIns="0" rIns="0" bIns="0" rtlCol="0">
            <a:spAutoFit/>
          </a:bodyPr>
          <a:lstStyle/>
          <a:p>
            <a:pPr marL="12700" marR="5080">
              <a:lnSpc>
                <a:spcPts val="1789"/>
              </a:lnSpc>
            </a:pPr>
            <a:r>
              <a:rPr sz="1600" b="1" dirty="0">
                <a:latin typeface="Arial"/>
                <a:cs typeface="Arial"/>
              </a:rPr>
              <a:t>Measures / Behaviours</a:t>
            </a:r>
            <a:endParaRPr sz="1600">
              <a:latin typeface="Arial"/>
              <a:cs typeface="Arial"/>
            </a:endParaRPr>
          </a:p>
        </p:txBody>
      </p:sp>
      <p:sp>
        <p:nvSpPr>
          <p:cNvPr id="7" name="object 7"/>
          <p:cNvSpPr txBox="1"/>
          <p:nvPr/>
        </p:nvSpPr>
        <p:spPr>
          <a:xfrm>
            <a:off x="3459924" y="1475612"/>
            <a:ext cx="1211580" cy="228600"/>
          </a:xfrm>
          <a:prstGeom prst="rect">
            <a:avLst/>
          </a:prstGeom>
        </p:spPr>
        <p:txBody>
          <a:bodyPr vert="horz" wrap="square" lIns="0" tIns="0" rIns="0" bIns="0" rtlCol="0">
            <a:spAutoFit/>
          </a:bodyPr>
          <a:lstStyle/>
          <a:p>
            <a:pPr marL="12700">
              <a:lnSpc>
                <a:spcPct val="100000"/>
              </a:lnSpc>
            </a:pPr>
            <a:r>
              <a:rPr sz="1600" b="1" dirty="0">
                <a:latin typeface="Arial"/>
                <a:cs typeface="Arial"/>
              </a:rPr>
              <a:t>Your results</a:t>
            </a:r>
            <a:endParaRPr sz="1600">
              <a:latin typeface="Arial"/>
              <a:cs typeface="Arial"/>
            </a:endParaRPr>
          </a:p>
        </p:txBody>
      </p:sp>
      <p:sp>
        <p:nvSpPr>
          <p:cNvPr id="8" name="object 8"/>
          <p:cNvSpPr txBox="1"/>
          <p:nvPr/>
        </p:nvSpPr>
        <p:spPr>
          <a:xfrm>
            <a:off x="6408864" y="1475612"/>
            <a:ext cx="1775460" cy="455930"/>
          </a:xfrm>
          <a:prstGeom prst="rect">
            <a:avLst/>
          </a:prstGeom>
        </p:spPr>
        <p:txBody>
          <a:bodyPr vert="horz" wrap="square" lIns="0" tIns="0" rIns="0" bIns="0" rtlCol="0">
            <a:spAutoFit/>
          </a:bodyPr>
          <a:lstStyle/>
          <a:p>
            <a:pPr marL="12700" marR="5080">
              <a:lnSpc>
                <a:spcPts val="1789"/>
              </a:lnSpc>
            </a:pPr>
            <a:r>
              <a:rPr sz="1600" b="1" dirty="0">
                <a:latin typeface="Arial"/>
                <a:cs typeface="Arial"/>
              </a:rPr>
              <a:t>Variance from comparator group</a:t>
            </a:r>
            <a:endParaRPr sz="1600">
              <a:latin typeface="Arial"/>
              <a:cs typeface="Arial"/>
            </a:endParaRPr>
          </a:p>
        </p:txBody>
      </p:sp>
      <p:sp>
        <p:nvSpPr>
          <p:cNvPr id="9" name="object 9"/>
          <p:cNvSpPr txBox="1"/>
          <p:nvPr/>
        </p:nvSpPr>
        <p:spPr>
          <a:xfrm>
            <a:off x="8375739" y="1513102"/>
            <a:ext cx="1877695" cy="455930"/>
          </a:xfrm>
          <a:prstGeom prst="rect">
            <a:avLst/>
          </a:prstGeom>
        </p:spPr>
        <p:txBody>
          <a:bodyPr vert="horz" wrap="square" lIns="0" tIns="0" rIns="0" bIns="0" rtlCol="0">
            <a:spAutoFit/>
          </a:bodyPr>
          <a:lstStyle/>
          <a:p>
            <a:pPr marL="12700" marR="5080">
              <a:lnSpc>
                <a:spcPts val="1789"/>
              </a:lnSpc>
            </a:pPr>
            <a:r>
              <a:rPr sz="1600" b="1" dirty="0">
                <a:latin typeface="Arial"/>
                <a:cs typeface="Arial"/>
              </a:rPr>
              <a:t>Variance from your 2017</a:t>
            </a:r>
            <a:r>
              <a:rPr sz="1600" b="1" spc="-5" dirty="0">
                <a:latin typeface="Arial"/>
                <a:cs typeface="Arial"/>
              </a:rPr>
              <a:t> </a:t>
            </a:r>
            <a:r>
              <a:rPr sz="1600" b="1" dirty="0">
                <a:latin typeface="Arial"/>
                <a:cs typeface="Arial"/>
              </a:rPr>
              <a:t>survey</a:t>
            </a:r>
            <a:endParaRPr sz="1600">
              <a:latin typeface="Arial"/>
              <a:cs typeface="Arial"/>
            </a:endParaRPr>
          </a:p>
        </p:txBody>
      </p:sp>
      <p:sp>
        <p:nvSpPr>
          <p:cNvPr id="10" name="object 10"/>
          <p:cNvSpPr txBox="1"/>
          <p:nvPr/>
        </p:nvSpPr>
        <p:spPr>
          <a:xfrm>
            <a:off x="3433406" y="2051684"/>
            <a:ext cx="2792730" cy="228600"/>
          </a:xfrm>
          <a:prstGeom prst="rect">
            <a:avLst/>
          </a:prstGeom>
        </p:spPr>
        <p:txBody>
          <a:bodyPr vert="horz" wrap="square" lIns="0" tIns="0" rIns="0" bIns="0" rtlCol="0">
            <a:spAutoFit/>
          </a:bodyPr>
          <a:lstStyle/>
          <a:p>
            <a:pPr marL="12700">
              <a:lnSpc>
                <a:spcPct val="100000"/>
              </a:lnSpc>
            </a:pPr>
            <a:r>
              <a:rPr sz="1600" i="1" dirty="0">
                <a:latin typeface="Arial"/>
                <a:cs typeface="Arial"/>
              </a:rPr>
              <a:t>Average positive agreement %</a:t>
            </a:r>
            <a:endParaRPr sz="1600">
              <a:latin typeface="Arial"/>
              <a:cs typeface="Arial"/>
            </a:endParaRPr>
          </a:p>
        </p:txBody>
      </p:sp>
      <p:sp>
        <p:nvSpPr>
          <p:cNvPr id="11" name="object 11"/>
          <p:cNvSpPr txBox="1"/>
          <p:nvPr/>
        </p:nvSpPr>
        <p:spPr>
          <a:xfrm>
            <a:off x="6519506" y="2051684"/>
            <a:ext cx="2612390" cy="228600"/>
          </a:xfrm>
          <a:prstGeom prst="rect">
            <a:avLst/>
          </a:prstGeom>
        </p:spPr>
        <p:txBody>
          <a:bodyPr vert="horz" wrap="square" lIns="0" tIns="0" rIns="0" bIns="0" rtlCol="0">
            <a:spAutoFit/>
          </a:bodyPr>
          <a:lstStyle/>
          <a:p>
            <a:pPr marL="12700">
              <a:lnSpc>
                <a:spcPct val="100000"/>
              </a:lnSpc>
            </a:pPr>
            <a:r>
              <a:rPr sz="1600" i="1" dirty="0">
                <a:latin typeface="Arial"/>
                <a:cs typeface="Arial"/>
              </a:rPr>
              <a:t>Percentage point differences</a:t>
            </a:r>
            <a:endParaRPr sz="1600">
              <a:latin typeface="Arial"/>
              <a:cs typeface="Arial"/>
            </a:endParaRPr>
          </a:p>
        </p:txBody>
      </p:sp>
      <p:sp>
        <p:nvSpPr>
          <p:cNvPr id="12" name="object 12"/>
          <p:cNvSpPr txBox="1">
            <a:spLocks noGrp="1"/>
          </p:cNvSpPr>
          <p:nvPr>
            <p:ph type="title"/>
          </p:nvPr>
        </p:nvSpPr>
        <p:spPr>
          <a:prstGeom prst="rect">
            <a:avLst/>
          </a:prstGeom>
        </p:spPr>
        <p:txBody>
          <a:bodyPr vert="horz" wrap="square" lIns="0" tIns="0" rIns="0" bIns="0" rtlCol="0">
            <a:spAutoFit/>
          </a:bodyPr>
          <a:lstStyle/>
          <a:p>
            <a:pPr marL="21590">
              <a:lnSpc>
                <a:spcPts val="3735"/>
              </a:lnSpc>
            </a:pPr>
            <a:r>
              <a:rPr spc="-5" dirty="0"/>
              <a:t>1</a:t>
            </a:r>
            <a:r>
              <a:rPr dirty="0"/>
              <a:t>. </a:t>
            </a:r>
            <a:r>
              <a:rPr spc="-25" dirty="0"/>
              <a:t>Headlin</a:t>
            </a:r>
            <a:r>
              <a:rPr spc="-15" dirty="0"/>
              <a:t>e</a:t>
            </a:r>
            <a:r>
              <a:rPr spc="25" dirty="0"/>
              <a:t> </a:t>
            </a:r>
            <a:r>
              <a:rPr spc="-5" dirty="0"/>
              <a:t>benchmarks</a:t>
            </a:r>
          </a:p>
          <a:p>
            <a:pPr marL="21590">
              <a:lnSpc>
                <a:spcPts val="3735"/>
              </a:lnSpc>
            </a:pPr>
            <a:r>
              <a:rPr b="0" spc="-10" dirty="0">
                <a:latin typeface="Arial Narrow"/>
                <a:cs typeface="Arial Narrow"/>
              </a:rPr>
              <a:t>Supportin</a:t>
            </a:r>
            <a:r>
              <a:rPr b="0" dirty="0">
                <a:latin typeface="Arial Narrow"/>
                <a:cs typeface="Arial Narrow"/>
              </a:rPr>
              <a:t>g</a:t>
            </a:r>
            <a:r>
              <a:rPr b="0" spc="40" dirty="0">
                <a:latin typeface="Arial Narrow"/>
                <a:cs typeface="Arial Narrow"/>
              </a:rPr>
              <a:t> </a:t>
            </a:r>
            <a:r>
              <a:rPr b="0" spc="-5" dirty="0">
                <a:latin typeface="Arial Narrow"/>
                <a:cs typeface="Arial Narrow"/>
              </a:rPr>
              <a:t>measure</a:t>
            </a:r>
            <a:r>
              <a:rPr b="0" dirty="0">
                <a:latin typeface="Arial Narrow"/>
                <a:cs typeface="Arial Narrow"/>
              </a:rPr>
              <a:t>s</a:t>
            </a:r>
            <a:r>
              <a:rPr b="0" spc="-5" dirty="0">
                <a:latin typeface="Arial Narrow"/>
                <a:cs typeface="Arial Narrow"/>
              </a:rPr>
              <a:t> an</a:t>
            </a:r>
            <a:r>
              <a:rPr b="0" dirty="0">
                <a:latin typeface="Arial Narrow"/>
                <a:cs typeface="Arial Narrow"/>
              </a:rPr>
              <a:t>d </a:t>
            </a:r>
            <a:r>
              <a:rPr b="0" spc="-5" dirty="0">
                <a:latin typeface="Arial Narrow"/>
                <a:cs typeface="Arial Narrow"/>
              </a:rPr>
              <a:t>negativ</a:t>
            </a:r>
            <a:r>
              <a:rPr b="0" dirty="0">
                <a:latin typeface="Arial Narrow"/>
                <a:cs typeface="Arial Narrow"/>
              </a:rPr>
              <a:t>e </a:t>
            </a:r>
            <a:r>
              <a:rPr b="0" spc="-5" dirty="0">
                <a:latin typeface="Arial Narrow"/>
                <a:cs typeface="Arial Narrow"/>
              </a:rPr>
              <a:t>behaviours</a:t>
            </a:r>
          </a:p>
        </p:txBody>
      </p:sp>
      <p:sp>
        <p:nvSpPr>
          <p:cNvPr id="13" name="object 13"/>
          <p:cNvSpPr/>
          <p:nvPr/>
        </p:nvSpPr>
        <p:spPr>
          <a:xfrm>
            <a:off x="380580" y="1378305"/>
            <a:ext cx="9728200" cy="0"/>
          </a:xfrm>
          <a:custGeom>
            <a:avLst/>
            <a:gdLst/>
            <a:ahLst/>
            <a:cxnLst/>
            <a:rect l="l" t="t" r="r" b="b"/>
            <a:pathLst>
              <a:path w="9728200">
                <a:moveTo>
                  <a:pt x="0" y="0"/>
                </a:moveTo>
                <a:lnTo>
                  <a:pt x="9727742" y="0"/>
                </a:lnTo>
              </a:path>
            </a:pathLst>
          </a:custGeom>
          <a:ln w="38100">
            <a:solidFill>
              <a:srgbClr val="00945E"/>
            </a:solidFill>
          </a:ln>
        </p:spPr>
        <p:txBody>
          <a:bodyPr wrap="square" lIns="0" tIns="0" rIns="0" bIns="0" rtlCol="0"/>
          <a:lstStyle/>
          <a:p>
            <a:endParaRPr/>
          </a:p>
        </p:txBody>
      </p:sp>
      <p:sp>
        <p:nvSpPr>
          <p:cNvPr id="14" name="object 14"/>
          <p:cNvSpPr txBox="1"/>
          <p:nvPr/>
        </p:nvSpPr>
        <p:spPr>
          <a:xfrm>
            <a:off x="9982339" y="411187"/>
            <a:ext cx="251460" cy="431800"/>
          </a:xfrm>
          <a:prstGeom prst="rect">
            <a:avLst/>
          </a:prstGeom>
        </p:spPr>
        <p:txBody>
          <a:bodyPr vert="horz" wrap="square" lIns="0" tIns="0" rIns="0" bIns="0" rtlCol="0">
            <a:spAutoFit/>
          </a:bodyPr>
          <a:lstStyle/>
          <a:p>
            <a:pPr marL="12700">
              <a:lnSpc>
                <a:spcPct val="100000"/>
              </a:lnSpc>
            </a:pPr>
            <a:r>
              <a:rPr sz="3200" dirty="0">
                <a:solidFill>
                  <a:srgbClr val="00945E"/>
                </a:solidFill>
                <a:latin typeface="Arial"/>
                <a:cs typeface="Arial"/>
              </a:rPr>
              <a:t>7</a:t>
            </a:r>
            <a:endParaRPr sz="3200">
              <a:latin typeface="Arial"/>
              <a:cs typeface="Arial"/>
            </a:endParaRPr>
          </a:p>
        </p:txBody>
      </p:sp>
      <p:sp>
        <p:nvSpPr>
          <p:cNvPr id="15" name="object 15"/>
          <p:cNvSpPr/>
          <p:nvPr/>
        </p:nvSpPr>
        <p:spPr>
          <a:xfrm>
            <a:off x="3428581" y="4542421"/>
            <a:ext cx="3003575" cy="1619999"/>
          </a:xfrm>
          <a:prstGeom prst="rect">
            <a:avLst/>
          </a:prstGeom>
          <a:blipFill>
            <a:blip r:embed="rId7" cstate="print"/>
            <a:stretch>
              <a:fillRect/>
            </a:stretch>
          </a:blipFill>
        </p:spPr>
        <p:txBody>
          <a:bodyPr wrap="square" lIns="0" tIns="0" rIns="0" bIns="0" rtlCol="0"/>
          <a:lstStyle/>
          <a:p>
            <a:endParaRPr/>
          </a:p>
        </p:txBody>
      </p:sp>
      <p:sp>
        <p:nvSpPr>
          <p:cNvPr id="16" name="object 16"/>
          <p:cNvSpPr/>
          <p:nvPr/>
        </p:nvSpPr>
        <p:spPr>
          <a:xfrm>
            <a:off x="8382495" y="4542421"/>
            <a:ext cx="1908200" cy="1619999"/>
          </a:xfrm>
          <a:prstGeom prst="rect">
            <a:avLst/>
          </a:prstGeom>
          <a:blipFill>
            <a:blip r:embed="rId8" cstate="print"/>
            <a:stretch>
              <a:fillRect/>
            </a:stretch>
          </a:blipFill>
        </p:spPr>
        <p:txBody>
          <a:bodyPr wrap="square" lIns="0" tIns="0" rIns="0" bIns="0" rtlCol="0"/>
          <a:lstStyle/>
          <a:p>
            <a:endParaRPr/>
          </a:p>
        </p:txBody>
      </p:sp>
      <p:sp>
        <p:nvSpPr>
          <p:cNvPr id="17" name="object 17"/>
          <p:cNvSpPr/>
          <p:nvPr/>
        </p:nvSpPr>
        <p:spPr>
          <a:xfrm>
            <a:off x="6491261" y="4554169"/>
            <a:ext cx="1765325" cy="1619999"/>
          </a:xfrm>
          <a:prstGeom prst="rect">
            <a:avLst/>
          </a:prstGeom>
          <a:blipFill>
            <a:blip r:embed="rId9" cstate="print"/>
            <a:stretch>
              <a:fillRect/>
            </a:stretch>
          </a:blipFill>
        </p:spPr>
        <p:txBody>
          <a:bodyPr wrap="square" lIns="0" tIns="0" rIns="0" bIns="0" rtlCol="0"/>
          <a:lstStyle/>
          <a:p>
            <a:endParaRPr/>
          </a:p>
        </p:txBody>
      </p:sp>
      <p:sp>
        <p:nvSpPr>
          <p:cNvPr id="18" name="object 18"/>
          <p:cNvSpPr/>
          <p:nvPr/>
        </p:nvSpPr>
        <p:spPr>
          <a:xfrm>
            <a:off x="380580" y="4485589"/>
            <a:ext cx="3035300" cy="1619999"/>
          </a:xfrm>
          <a:prstGeom prst="rect">
            <a:avLst/>
          </a:prstGeom>
          <a:blipFill>
            <a:blip r:embed="rId10" cstate="print"/>
            <a:stretch>
              <a:fillRect/>
            </a:stretch>
          </a:blipFill>
        </p:spPr>
        <p:txBody>
          <a:bodyPr wrap="square" lIns="0" tIns="0" rIns="0" bIns="0" rtlCol="0"/>
          <a:lstStyle/>
          <a:p>
            <a:endParaRPr/>
          </a:p>
        </p:txBody>
      </p:sp>
      <p:sp>
        <p:nvSpPr>
          <p:cNvPr id="19" name="object 19"/>
          <p:cNvSpPr txBox="1"/>
          <p:nvPr/>
        </p:nvSpPr>
        <p:spPr>
          <a:xfrm>
            <a:off x="3433406" y="4174921"/>
            <a:ext cx="1391920" cy="228600"/>
          </a:xfrm>
          <a:prstGeom prst="rect">
            <a:avLst/>
          </a:prstGeom>
        </p:spPr>
        <p:txBody>
          <a:bodyPr vert="horz" wrap="square" lIns="0" tIns="0" rIns="0" bIns="0" rtlCol="0">
            <a:spAutoFit/>
          </a:bodyPr>
          <a:lstStyle/>
          <a:p>
            <a:pPr marL="12700">
              <a:lnSpc>
                <a:spcPct val="100000"/>
              </a:lnSpc>
            </a:pPr>
            <a:r>
              <a:rPr sz="1600" i="1" dirty="0">
                <a:latin typeface="Arial"/>
                <a:cs typeface="Arial"/>
              </a:rPr>
              <a:t>Experienced %</a:t>
            </a:r>
            <a:endParaRPr sz="1600">
              <a:latin typeface="Arial"/>
              <a:cs typeface="Arial"/>
            </a:endParaRPr>
          </a:p>
        </p:txBody>
      </p:sp>
      <p:sp>
        <p:nvSpPr>
          <p:cNvPr id="20" name="object 20"/>
          <p:cNvSpPr txBox="1"/>
          <p:nvPr/>
        </p:nvSpPr>
        <p:spPr>
          <a:xfrm>
            <a:off x="6519506" y="4174921"/>
            <a:ext cx="2612390" cy="228600"/>
          </a:xfrm>
          <a:prstGeom prst="rect">
            <a:avLst/>
          </a:prstGeom>
        </p:spPr>
        <p:txBody>
          <a:bodyPr vert="horz" wrap="square" lIns="0" tIns="0" rIns="0" bIns="0" rtlCol="0">
            <a:spAutoFit/>
          </a:bodyPr>
          <a:lstStyle/>
          <a:p>
            <a:pPr marL="12700">
              <a:lnSpc>
                <a:spcPct val="100000"/>
              </a:lnSpc>
            </a:pPr>
            <a:r>
              <a:rPr sz="1600" i="1" dirty="0">
                <a:latin typeface="Arial"/>
                <a:cs typeface="Arial"/>
              </a:rPr>
              <a:t>Percentage point differences</a:t>
            </a:r>
            <a:endParaRPr sz="1600">
              <a:latin typeface="Arial"/>
              <a:cs typeface="Arial"/>
            </a:endParaRPr>
          </a:p>
        </p:txBody>
      </p:sp>
      <p:sp>
        <p:nvSpPr>
          <p:cNvPr id="21" name="object 21"/>
          <p:cNvSpPr/>
          <p:nvPr/>
        </p:nvSpPr>
        <p:spPr>
          <a:xfrm>
            <a:off x="8514092" y="6659968"/>
            <a:ext cx="1438122" cy="540004"/>
          </a:xfrm>
          <a:prstGeom prst="rect">
            <a:avLst/>
          </a:prstGeom>
          <a:blipFill>
            <a:blip r:embed="rId11" cstate="print"/>
            <a:stretch>
              <a:fillRect/>
            </a:stretch>
          </a:blipFill>
        </p:spPr>
        <p:txBody>
          <a:bodyPr wrap="square" lIns="0" tIns="0" rIns="0" bIns="0" rtlCol="0"/>
          <a:lstStyle/>
          <a:p>
            <a:endParaRPr/>
          </a:p>
        </p:txBody>
      </p:sp>
      <p:sp>
        <p:nvSpPr>
          <p:cNvPr id="22" name="object 22"/>
          <p:cNvSpPr txBox="1"/>
          <p:nvPr/>
        </p:nvSpPr>
        <p:spPr>
          <a:xfrm>
            <a:off x="469823" y="6674792"/>
            <a:ext cx="7912734" cy="518159"/>
          </a:xfrm>
          <a:prstGeom prst="rect">
            <a:avLst/>
          </a:prstGeom>
        </p:spPr>
        <p:txBody>
          <a:bodyPr vert="horz" wrap="square" lIns="0" tIns="0" rIns="0" bIns="0" rtlCol="0">
            <a:spAutoFit/>
          </a:bodyPr>
          <a:lstStyle/>
          <a:p>
            <a:pPr marL="12700" marR="5080">
              <a:lnSpc>
                <a:spcPts val="1340"/>
              </a:lnSpc>
            </a:pPr>
            <a:r>
              <a:rPr sz="1200" b="1" dirty="0">
                <a:solidFill>
                  <a:srgbClr val="808080"/>
                </a:solidFill>
                <a:latin typeface="Arial"/>
                <a:cs typeface="Arial"/>
              </a:rPr>
              <a:t>*Engagement index:</a:t>
            </a:r>
            <a:r>
              <a:rPr sz="1200" b="1" spc="-55" dirty="0">
                <a:solidFill>
                  <a:srgbClr val="808080"/>
                </a:solidFill>
                <a:latin typeface="Arial"/>
                <a:cs typeface="Arial"/>
              </a:rPr>
              <a:t> </a:t>
            </a:r>
            <a:r>
              <a:rPr sz="1200" dirty="0">
                <a:solidFill>
                  <a:srgbClr val="808080"/>
                </a:solidFill>
                <a:latin typeface="Arial"/>
                <a:cs typeface="Arial"/>
              </a:rPr>
              <a:t>Each respondent is given a score for each engagement question where strongly agree equates to 100 points, agree equates to 75 points, neither agree nor disagree equates to 50 points, disagree equates to 25 points and strongly disagree equates to 0 points. The engagement index is the average of these scores.</a:t>
            </a:r>
            <a:endParaRPr sz="120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21590">
              <a:lnSpc>
                <a:spcPts val="3735"/>
              </a:lnSpc>
            </a:pPr>
            <a:r>
              <a:rPr spc="-5" dirty="0"/>
              <a:t>2</a:t>
            </a:r>
            <a:r>
              <a:rPr dirty="0"/>
              <a:t>. </a:t>
            </a:r>
            <a:r>
              <a:rPr spc="-30" dirty="0"/>
              <a:t>Ke</a:t>
            </a:r>
            <a:r>
              <a:rPr spc="-15" dirty="0"/>
              <a:t>y</a:t>
            </a:r>
            <a:r>
              <a:rPr spc="5" dirty="0"/>
              <a:t> </a:t>
            </a:r>
            <a:r>
              <a:rPr spc="-15" dirty="0"/>
              <a:t>indicators</a:t>
            </a:r>
          </a:p>
          <a:p>
            <a:pPr marL="21590">
              <a:lnSpc>
                <a:spcPts val="3735"/>
              </a:lnSpc>
            </a:pPr>
            <a:r>
              <a:rPr b="0" spc="-10" dirty="0">
                <a:latin typeface="Arial Narrow"/>
                <a:cs typeface="Arial Narrow"/>
              </a:rPr>
              <a:t>Employe</a:t>
            </a:r>
            <a:r>
              <a:rPr b="0" dirty="0">
                <a:latin typeface="Arial Narrow"/>
                <a:cs typeface="Arial Narrow"/>
              </a:rPr>
              <a:t>e</a:t>
            </a:r>
            <a:r>
              <a:rPr b="0" spc="30" dirty="0">
                <a:latin typeface="Arial Narrow"/>
                <a:cs typeface="Arial Narrow"/>
              </a:rPr>
              <a:t> </a:t>
            </a:r>
            <a:r>
              <a:rPr b="0" spc="-5" dirty="0">
                <a:latin typeface="Arial Narrow"/>
                <a:cs typeface="Arial Narrow"/>
              </a:rPr>
              <a:t>engagemen</a:t>
            </a:r>
            <a:r>
              <a:rPr b="0" dirty="0">
                <a:latin typeface="Arial Narrow"/>
                <a:cs typeface="Arial Narrow"/>
              </a:rPr>
              <a:t>t </a:t>
            </a:r>
            <a:r>
              <a:rPr b="0" spc="-10" dirty="0">
                <a:latin typeface="Arial Narrow"/>
                <a:cs typeface="Arial Narrow"/>
              </a:rPr>
              <a:t>-</a:t>
            </a:r>
            <a:r>
              <a:rPr b="0" spc="-5" dirty="0">
                <a:latin typeface="Arial Narrow"/>
                <a:cs typeface="Arial Narrow"/>
              </a:rPr>
              <a:t> ke</a:t>
            </a:r>
            <a:r>
              <a:rPr b="0" dirty="0">
                <a:latin typeface="Arial Narrow"/>
                <a:cs typeface="Arial Narrow"/>
              </a:rPr>
              <a:t>y factors</a:t>
            </a:r>
          </a:p>
        </p:txBody>
      </p:sp>
      <p:sp>
        <p:nvSpPr>
          <p:cNvPr id="3" name="object 3"/>
          <p:cNvSpPr/>
          <p:nvPr/>
        </p:nvSpPr>
        <p:spPr>
          <a:xfrm>
            <a:off x="380580" y="1378305"/>
            <a:ext cx="9728200" cy="0"/>
          </a:xfrm>
          <a:custGeom>
            <a:avLst/>
            <a:gdLst/>
            <a:ahLst/>
            <a:cxnLst/>
            <a:rect l="l" t="t" r="r" b="b"/>
            <a:pathLst>
              <a:path w="9728200">
                <a:moveTo>
                  <a:pt x="0" y="0"/>
                </a:moveTo>
                <a:lnTo>
                  <a:pt x="9727742" y="0"/>
                </a:lnTo>
              </a:path>
            </a:pathLst>
          </a:custGeom>
          <a:ln w="38100">
            <a:solidFill>
              <a:srgbClr val="00945E"/>
            </a:solidFill>
          </a:ln>
        </p:spPr>
        <p:txBody>
          <a:bodyPr wrap="square" lIns="0" tIns="0" rIns="0" bIns="0" rtlCol="0"/>
          <a:lstStyle/>
          <a:p>
            <a:endParaRPr/>
          </a:p>
        </p:txBody>
      </p:sp>
      <p:sp>
        <p:nvSpPr>
          <p:cNvPr id="4" name="object 4"/>
          <p:cNvSpPr txBox="1"/>
          <p:nvPr/>
        </p:nvSpPr>
        <p:spPr>
          <a:xfrm>
            <a:off x="9932961" y="411187"/>
            <a:ext cx="251460" cy="431800"/>
          </a:xfrm>
          <a:prstGeom prst="rect">
            <a:avLst/>
          </a:prstGeom>
        </p:spPr>
        <p:txBody>
          <a:bodyPr vert="horz" wrap="square" lIns="0" tIns="0" rIns="0" bIns="0" rtlCol="0">
            <a:spAutoFit/>
          </a:bodyPr>
          <a:lstStyle/>
          <a:p>
            <a:pPr marL="12700">
              <a:lnSpc>
                <a:spcPct val="100000"/>
              </a:lnSpc>
            </a:pPr>
            <a:r>
              <a:rPr sz="3200" dirty="0">
                <a:solidFill>
                  <a:srgbClr val="00945E"/>
                </a:solidFill>
                <a:latin typeface="Arial"/>
                <a:cs typeface="Arial"/>
              </a:rPr>
              <a:t>8</a:t>
            </a:r>
            <a:endParaRPr sz="3200">
              <a:latin typeface="Arial"/>
              <a:cs typeface="Arial"/>
            </a:endParaRPr>
          </a:p>
        </p:txBody>
      </p:sp>
      <p:sp>
        <p:nvSpPr>
          <p:cNvPr id="5" name="object 5"/>
          <p:cNvSpPr txBox="1"/>
          <p:nvPr/>
        </p:nvSpPr>
        <p:spPr>
          <a:xfrm>
            <a:off x="392099" y="1701469"/>
            <a:ext cx="9806940" cy="2950210"/>
          </a:xfrm>
          <a:prstGeom prst="rect">
            <a:avLst/>
          </a:prstGeom>
        </p:spPr>
        <p:txBody>
          <a:bodyPr vert="horz" wrap="square" lIns="0" tIns="0" rIns="0" bIns="0" rtlCol="0">
            <a:spAutoFit/>
          </a:bodyPr>
          <a:lstStyle/>
          <a:p>
            <a:pPr marL="12700" marR="5080">
              <a:lnSpc>
                <a:spcPts val="1789"/>
              </a:lnSpc>
            </a:pPr>
            <a:r>
              <a:rPr sz="1600" dirty="0">
                <a:latin typeface="Arial"/>
                <a:cs typeface="Arial"/>
              </a:rPr>
              <a:t>The PMS measures employee engagement using five “say, stay, strive” questions that cover pride, advocacy, attachment, inspiration and motivation. Engagement has been linked to organisation performance, productivity and employee health and wellbeing.</a:t>
            </a:r>
            <a:endParaRPr sz="1600">
              <a:latin typeface="Arial"/>
              <a:cs typeface="Arial"/>
            </a:endParaRPr>
          </a:p>
          <a:p>
            <a:pPr>
              <a:lnSpc>
                <a:spcPct val="100000"/>
              </a:lnSpc>
              <a:spcBef>
                <a:spcPts val="56"/>
              </a:spcBef>
            </a:pPr>
            <a:endParaRPr sz="1500">
              <a:latin typeface="Times New Roman"/>
              <a:cs typeface="Times New Roman"/>
            </a:endParaRPr>
          </a:p>
          <a:p>
            <a:pPr marL="12700" marR="490855">
              <a:lnSpc>
                <a:spcPts val="1789"/>
              </a:lnSpc>
            </a:pPr>
            <a:r>
              <a:rPr sz="1600" dirty="0">
                <a:latin typeface="Arial"/>
                <a:cs typeface="Arial"/>
              </a:rPr>
              <a:t>PMS data and international research indicates the following factors are powerful predictors of employee engagement:</a:t>
            </a:r>
            <a:endParaRPr sz="1600">
              <a:latin typeface="Arial"/>
              <a:cs typeface="Arial"/>
            </a:endParaRPr>
          </a:p>
          <a:p>
            <a:pPr>
              <a:lnSpc>
                <a:spcPct val="100000"/>
              </a:lnSpc>
              <a:spcBef>
                <a:spcPts val="56"/>
              </a:spcBef>
            </a:pPr>
            <a:endParaRPr sz="1500">
              <a:latin typeface="Times New Roman"/>
              <a:cs typeface="Times New Roman"/>
            </a:endParaRPr>
          </a:p>
          <a:p>
            <a:pPr marL="393700" marR="493395" indent="-228600">
              <a:lnSpc>
                <a:spcPts val="1789"/>
              </a:lnSpc>
              <a:buSzPct val="62500"/>
              <a:buFont typeface="Courier New"/>
              <a:buChar char="•"/>
              <a:tabLst>
                <a:tab pos="394335" algn="l"/>
              </a:tabLst>
            </a:pPr>
            <a:r>
              <a:rPr sz="1600" b="1" dirty="0">
                <a:latin typeface="Arial"/>
                <a:cs typeface="Arial"/>
              </a:rPr>
              <a:t>Reward and empowerment</a:t>
            </a:r>
            <a:r>
              <a:rPr sz="1600" dirty="0">
                <a:latin typeface="Arial"/>
                <a:cs typeface="Arial"/>
              </a:rPr>
              <a:t>: employees who enjoy their work, use their skills, have a sense of accomplishment, receive adequate recognition, and have the authority to do their job effectively are much more likely to be engaged.</a:t>
            </a:r>
            <a:endParaRPr sz="1600">
              <a:latin typeface="Arial"/>
              <a:cs typeface="Arial"/>
            </a:endParaRPr>
          </a:p>
          <a:p>
            <a:pPr>
              <a:lnSpc>
                <a:spcPct val="100000"/>
              </a:lnSpc>
              <a:spcBef>
                <a:spcPts val="56"/>
              </a:spcBef>
              <a:buFont typeface="Courier New"/>
              <a:buChar char="•"/>
            </a:pPr>
            <a:endParaRPr sz="1500">
              <a:latin typeface="Times New Roman"/>
              <a:cs typeface="Times New Roman"/>
            </a:endParaRPr>
          </a:p>
          <a:p>
            <a:pPr marL="393700" marR="436880" indent="-228600">
              <a:lnSpc>
                <a:spcPts val="1789"/>
              </a:lnSpc>
              <a:buSzPct val="62500"/>
              <a:buFont typeface="Courier New"/>
              <a:buChar char="•"/>
              <a:tabLst>
                <a:tab pos="394335" algn="l"/>
              </a:tabLst>
            </a:pPr>
            <a:r>
              <a:rPr sz="1600" b="1" dirty="0">
                <a:latin typeface="Arial"/>
                <a:cs typeface="Arial"/>
              </a:rPr>
              <a:t>Effective leadership</a:t>
            </a:r>
            <a:r>
              <a:rPr sz="1600" dirty="0">
                <a:latin typeface="Arial"/>
                <a:cs typeface="Arial"/>
              </a:rPr>
              <a:t>: employees are more likely to be engaged when leaders are perceived as role models who provide clear strategy and direction.</a:t>
            </a:r>
            <a:endParaRPr sz="1600">
              <a:latin typeface="Arial"/>
              <a:cs typeface="Arial"/>
            </a:endParaRPr>
          </a:p>
        </p:txBody>
      </p:sp>
      <p:sp>
        <p:nvSpPr>
          <p:cNvPr id="6" name="object 6"/>
          <p:cNvSpPr/>
          <p:nvPr/>
        </p:nvSpPr>
        <p:spPr>
          <a:xfrm>
            <a:off x="8456942" y="6659968"/>
            <a:ext cx="1438122" cy="540004"/>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21590">
              <a:lnSpc>
                <a:spcPts val="3735"/>
              </a:lnSpc>
            </a:pPr>
            <a:r>
              <a:rPr spc="-5" dirty="0"/>
              <a:t>2</a:t>
            </a:r>
            <a:r>
              <a:rPr dirty="0"/>
              <a:t>. </a:t>
            </a:r>
            <a:r>
              <a:rPr spc="-30" dirty="0"/>
              <a:t>Ke</a:t>
            </a:r>
            <a:r>
              <a:rPr spc="-15" dirty="0"/>
              <a:t>y</a:t>
            </a:r>
            <a:r>
              <a:rPr spc="5" dirty="0"/>
              <a:t> </a:t>
            </a:r>
            <a:r>
              <a:rPr spc="-15" dirty="0"/>
              <a:t>indicators</a:t>
            </a:r>
          </a:p>
          <a:p>
            <a:pPr marL="21590">
              <a:lnSpc>
                <a:spcPts val="3735"/>
              </a:lnSpc>
            </a:pPr>
            <a:r>
              <a:rPr b="0" spc="-10" dirty="0">
                <a:latin typeface="Arial Narrow"/>
                <a:cs typeface="Arial Narrow"/>
              </a:rPr>
              <a:t>Employe</a:t>
            </a:r>
            <a:r>
              <a:rPr b="0" dirty="0">
                <a:latin typeface="Arial Narrow"/>
                <a:cs typeface="Arial Narrow"/>
              </a:rPr>
              <a:t>e</a:t>
            </a:r>
            <a:r>
              <a:rPr b="0" spc="30" dirty="0">
                <a:latin typeface="Arial Narrow"/>
                <a:cs typeface="Arial Narrow"/>
              </a:rPr>
              <a:t> </a:t>
            </a:r>
            <a:r>
              <a:rPr b="0" spc="-5" dirty="0">
                <a:latin typeface="Arial Narrow"/>
                <a:cs typeface="Arial Narrow"/>
              </a:rPr>
              <a:t>engagemen</a:t>
            </a:r>
            <a:r>
              <a:rPr b="0" dirty="0">
                <a:latin typeface="Arial Narrow"/>
                <a:cs typeface="Arial Narrow"/>
              </a:rPr>
              <a:t>t </a:t>
            </a:r>
            <a:r>
              <a:rPr b="0" spc="-10" dirty="0">
                <a:latin typeface="Arial Narrow"/>
                <a:cs typeface="Arial Narrow"/>
              </a:rPr>
              <a:t>-</a:t>
            </a:r>
            <a:r>
              <a:rPr b="0" spc="-5" dirty="0">
                <a:latin typeface="Arial Narrow"/>
                <a:cs typeface="Arial Narrow"/>
              </a:rPr>
              <a:t> ke</a:t>
            </a:r>
            <a:r>
              <a:rPr b="0" dirty="0">
                <a:latin typeface="Arial Narrow"/>
                <a:cs typeface="Arial Narrow"/>
              </a:rPr>
              <a:t>y </a:t>
            </a:r>
            <a:r>
              <a:rPr b="0" spc="-5" dirty="0">
                <a:latin typeface="Arial Narrow"/>
                <a:cs typeface="Arial Narrow"/>
              </a:rPr>
              <a:t>facto</a:t>
            </a:r>
            <a:r>
              <a:rPr b="0" dirty="0">
                <a:latin typeface="Arial Narrow"/>
                <a:cs typeface="Arial Narrow"/>
              </a:rPr>
              <a:t>r</a:t>
            </a:r>
            <a:r>
              <a:rPr b="0" spc="-5" dirty="0">
                <a:latin typeface="Arial Narrow"/>
                <a:cs typeface="Arial Narrow"/>
              </a:rPr>
              <a:t> description</a:t>
            </a:r>
          </a:p>
        </p:txBody>
      </p:sp>
      <p:sp>
        <p:nvSpPr>
          <p:cNvPr id="3" name="object 3"/>
          <p:cNvSpPr/>
          <p:nvPr/>
        </p:nvSpPr>
        <p:spPr>
          <a:xfrm>
            <a:off x="380580" y="1378305"/>
            <a:ext cx="9728200" cy="0"/>
          </a:xfrm>
          <a:custGeom>
            <a:avLst/>
            <a:gdLst/>
            <a:ahLst/>
            <a:cxnLst/>
            <a:rect l="l" t="t" r="r" b="b"/>
            <a:pathLst>
              <a:path w="9728200">
                <a:moveTo>
                  <a:pt x="0" y="0"/>
                </a:moveTo>
                <a:lnTo>
                  <a:pt x="9727742" y="0"/>
                </a:lnTo>
              </a:path>
            </a:pathLst>
          </a:custGeom>
          <a:ln w="38100">
            <a:solidFill>
              <a:srgbClr val="00945E"/>
            </a:solidFill>
          </a:ln>
        </p:spPr>
        <p:txBody>
          <a:bodyPr wrap="square" lIns="0" tIns="0" rIns="0" bIns="0" rtlCol="0"/>
          <a:lstStyle/>
          <a:p>
            <a:endParaRPr/>
          </a:p>
        </p:txBody>
      </p:sp>
      <p:sp>
        <p:nvSpPr>
          <p:cNvPr id="4" name="object 4"/>
          <p:cNvSpPr txBox="1"/>
          <p:nvPr/>
        </p:nvSpPr>
        <p:spPr>
          <a:xfrm>
            <a:off x="9918331" y="446848"/>
            <a:ext cx="251460" cy="431800"/>
          </a:xfrm>
          <a:prstGeom prst="rect">
            <a:avLst/>
          </a:prstGeom>
        </p:spPr>
        <p:txBody>
          <a:bodyPr vert="horz" wrap="square" lIns="0" tIns="0" rIns="0" bIns="0" rtlCol="0">
            <a:spAutoFit/>
          </a:bodyPr>
          <a:lstStyle/>
          <a:p>
            <a:pPr marL="12700">
              <a:lnSpc>
                <a:spcPct val="100000"/>
              </a:lnSpc>
            </a:pPr>
            <a:r>
              <a:rPr sz="3200" dirty="0">
                <a:solidFill>
                  <a:srgbClr val="00945E"/>
                </a:solidFill>
                <a:latin typeface="Arial"/>
                <a:cs typeface="Arial"/>
              </a:rPr>
              <a:t>9</a:t>
            </a:r>
            <a:endParaRPr sz="3200">
              <a:latin typeface="Arial"/>
              <a:cs typeface="Arial"/>
            </a:endParaRPr>
          </a:p>
        </p:txBody>
      </p:sp>
      <p:sp>
        <p:nvSpPr>
          <p:cNvPr id="6" name="object 6"/>
          <p:cNvSpPr txBox="1"/>
          <p:nvPr/>
        </p:nvSpPr>
        <p:spPr>
          <a:xfrm>
            <a:off x="460679" y="1698726"/>
            <a:ext cx="4361815" cy="228600"/>
          </a:xfrm>
          <a:prstGeom prst="rect">
            <a:avLst/>
          </a:prstGeom>
        </p:spPr>
        <p:txBody>
          <a:bodyPr vert="horz" wrap="square" lIns="0" tIns="0" rIns="0" bIns="0" rtlCol="0">
            <a:spAutoFit/>
          </a:bodyPr>
          <a:lstStyle/>
          <a:p>
            <a:pPr marL="12700">
              <a:lnSpc>
                <a:spcPct val="100000"/>
              </a:lnSpc>
            </a:pPr>
            <a:r>
              <a:rPr sz="1600" b="1" dirty="0">
                <a:latin typeface="Arial"/>
                <a:cs typeface="Arial"/>
              </a:rPr>
              <a:t>PMS questions that measure the key factors:</a:t>
            </a:r>
            <a:endParaRPr sz="1600">
              <a:latin typeface="Arial"/>
              <a:cs typeface="Arial"/>
            </a:endParaRPr>
          </a:p>
        </p:txBody>
      </p:sp>
      <p:sp>
        <p:nvSpPr>
          <p:cNvPr id="7" name="object 7"/>
          <p:cNvSpPr/>
          <p:nvPr/>
        </p:nvSpPr>
        <p:spPr>
          <a:xfrm>
            <a:off x="8456942" y="6659968"/>
            <a:ext cx="1438122" cy="540004"/>
          </a:xfrm>
          <a:prstGeom prst="rect">
            <a:avLst/>
          </a:prstGeom>
          <a:blipFill>
            <a:blip r:embed="rId3" cstate="print"/>
            <a:stretch>
              <a:fillRect/>
            </a:stretch>
          </a:blipFill>
        </p:spPr>
        <p:txBody>
          <a:bodyPr wrap="square" lIns="0" tIns="0" rIns="0" bIns="0" rtlCol="0"/>
          <a:lstStyle/>
          <a:p>
            <a:endParaRPr/>
          </a:p>
        </p:txBody>
      </p:sp>
      <p:graphicFrame>
        <p:nvGraphicFramePr>
          <p:cNvPr id="5" name="object 5"/>
          <p:cNvGraphicFramePr>
            <a:graphicFrameLocks noGrp="1"/>
          </p:cNvGraphicFramePr>
          <p:nvPr/>
        </p:nvGraphicFramePr>
        <p:xfrm>
          <a:off x="414401" y="2047036"/>
          <a:ext cx="9860280" cy="3152775"/>
        </p:xfrm>
        <a:graphic>
          <a:graphicData uri="http://schemas.openxmlformats.org/drawingml/2006/table">
            <a:tbl>
              <a:tblPr firstRow="1" bandRow="1">
                <a:tableStyleId>{2D5ABB26-0587-4C30-8999-92F81FD0307C}</a:tableStyleId>
              </a:tblPr>
              <a:tblGrid>
                <a:gridCol w="4610493"/>
                <a:gridCol w="5239981"/>
              </a:tblGrid>
              <a:tr h="452754">
                <a:tc gridSpan="2">
                  <a:txBody>
                    <a:bodyPr/>
                    <a:lstStyle/>
                    <a:p>
                      <a:pPr marL="21590">
                        <a:lnSpc>
                          <a:spcPct val="100000"/>
                        </a:lnSpc>
                        <a:tabLst>
                          <a:tab pos="4635500" algn="l"/>
                        </a:tabLst>
                      </a:pPr>
                      <a:r>
                        <a:rPr sz="1600" b="1" dirty="0">
                          <a:solidFill>
                            <a:srgbClr val="FFFFFF"/>
                          </a:solidFill>
                          <a:latin typeface="Arial"/>
                          <a:cs typeface="Arial"/>
                        </a:rPr>
                        <a:t>Reward and empowerment	Effective leadership</a:t>
                      </a:r>
                      <a:endParaRPr sz="1600">
                        <a:latin typeface="Arial"/>
                        <a:cs typeface="Arial"/>
                      </a:endParaRPr>
                    </a:p>
                  </a:txBody>
                  <a:tcPr marL="0" marR="0" marT="0" marB="0">
                    <a:lnB w="12700">
                      <a:solidFill>
                        <a:srgbClr val="D2D2D2"/>
                      </a:solidFill>
                      <a:prstDash val="solid"/>
                    </a:lnB>
                    <a:solidFill>
                      <a:srgbClr val="808080"/>
                    </a:solidFill>
                  </a:tcPr>
                </a:tc>
                <a:tc hMerge="1">
                  <a:txBody>
                    <a:bodyPr/>
                    <a:lstStyle/>
                    <a:p>
                      <a:endParaRPr/>
                    </a:p>
                  </a:txBody>
                  <a:tcPr marL="0" marR="0" marT="0" marB="0"/>
                </a:tc>
              </a:tr>
              <a:tr h="540003">
                <a:tc>
                  <a:txBody>
                    <a:bodyPr/>
                    <a:lstStyle/>
                    <a:p>
                      <a:pPr marL="18415">
                        <a:lnSpc>
                          <a:spcPct val="100000"/>
                        </a:lnSpc>
                      </a:pPr>
                      <a:r>
                        <a:rPr sz="1600" dirty="0">
                          <a:solidFill>
                            <a:srgbClr val="585858"/>
                          </a:solidFill>
                          <a:latin typeface="Arial"/>
                          <a:cs typeface="Arial"/>
                        </a:rPr>
                        <a:t>I enjoy the work in my current job</a:t>
                      </a:r>
                      <a:endParaRPr sz="1600">
                        <a:latin typeface="Arial"/>
                        <a:cs typeface="Arial"/>
                      </a:endParaRPr>
                    </a:p>
                  </a:txBody>
                  <a:tcPr marL="0" marR="0" marT="0" marB="0">
                    <a:lnL w="6350">
                      <a:solidFill>
                        <a:srgbClr val="D2D2D2"/>
                      </a:solidFill>
                      <a:prstDash val="solid"/>
                    </a:lnL>
                    <a:lnR w="12700">
                      <a:solidFill>
                        <a:srgbClr val="D2D2D2"/>
                      </a:solidFill>
                      <a:prstDash val="solid"/>
                    </a:lnR>
                    <a:lnT w="12700">
                      <a:solidFill>
                        <a:srgbClr val="D2D2D2"/>
                      </a:solidFill>
                      <a:prstDash val="solid"/>
                    </a:lnT>
                    <a:lnB w="12700">
                      <a:solidFill>
                        <a:srgbClr val="D2D2D2"/>
                      </a:solidFill>
                      <a:prstDash val="solid"/>
                    </a:lnB>
                  </a:tcPr>
                </a:tc>
                <a:tc>
                  <a:txBody>
                    <a:bodyPr/>
                    <a:lstStyle/>
                    <a:p>
                      <a:pPr marL="19050">
                        <a:lnSpc>
                          <a:spcPct val="100000"/>
                        </a:lnSpc>
                      </a:pPr>
                      <a:r>
                        <a:rPr sz="1600" dirty="0">
                          <a:solidFill>
                            <a:srgbClr val="585858"/>
                          </a:solidFill>
                          <a:latin typeface="Arial"/>
                          <a:cs typeface="Arial"/>
                        </a:rPr>
                        <a:t>Senior managers provide clear strategy and direction</a:t>
                      </a:r>
                      <a:endParaRPr sz="1600">
                        <a:latin typeface="Arial"/>
                        <a:cs typeface="Arial"/>
                      </a:endParaRPr>
                    </a:p>
                  </a:txBody>
                  <a:tcPr marL="0" marR="0" marT="0" marB="0">
                    <a:lnL w="12700">
                      <a:solidFill>
                        <a:srgbClr val="D2D2D2"/>
                      </a:solidFill>
                      <a:prstDash val="solid"/>
                    </a:lnL>
                    <a:lnR w="6350">
                      <a:solidFill>
                        <a:srgbClr val="D2D2D2"/>
                      </a:solidFill>
                      <a:prstDash val="solid"/>
                    </a:lnR>
                    <a:lnT w="12700">
                      <a:solidFill>
                        <a:srgbClr val="D2D2D2"/>
                      </a:solidFill>
                      <a:prstDash val="solid"/>
                    </a:lnT>
                    <a:lnB w="12700">
                      <a:solidFill>
                        <a:srgbClr val="D2D2D2"/>
                      </a:solidFill>
                      <a:prstDash val="solid"/>
                    </a:lnB>
                  </a:tcPr>
                </a:tc>
              </a:tr>
              <a:tr h="539991">
                <a:tc>
                  <a:txBody>
                    <a:bodyPr/>
                    <a:lstStyle/>
                    <a:p>
                      <a:pPr marL="18415">
                        <a:lnSpc>
                          <a:spcPct val="100000"/>
                        </a:lnSpc>
                      </a:pPr>
                      <a:r>
                        <a:rPr sz="1600" dirty="0">
                          <a:solidFill>
                            <a:srgbClr val="585858"/>
                          </a:solidFill>
                          <a:latin typeface="Arial"/>
                          <a:cs typeface="Arial"/>
                        </a:rPr>
                        <a:t>I get a sense of accomplishment from my work</a:t>
                      </a:r>
                      <a:endParaRPr sz="1600">
                        <a:latin typeface="Arial"/>
                        <a:cs typeface="Arial"/>
                      </a:endParaRPr>
                    </a:p>
                  </a:txBody>
                  <a:tcPr marL="0" marR="0" marT="0" marB="0">
                    <a:lnL w="6350">
                      <a:solidFill>
                        <a:srgbClr val="D2D2D2"/>
                      </a:solidFill>
                      <a:prstDash val="solid"/>
                    </a:lnL>
                    <a:lnR w="12700">
                      <a:solidFill>
                        <a:srgbClr val="D2D2D2"/>
                      </a:solidFill>
                      <a:prstDash val="solid"/>
                    </a:lnR>
                    <a:lnT w="12700">
                      <a:solidFill>
                        <a:srgbClr val="D2D2D2"/>
                      </a:solidFill>
                      <a:prstDash val="solid"/>
                    </a:lnT>
                    <a:lnB w="12700">
                      <a:solidFill>
                        <a:srgbClr val="D2D2D2"/>
                      </a:solidFill>
                      <a:prstDash val="solid"/>
                    </a:lnB>
                  </a:tcPr>
                </a:tc>
                <a:tc>
                  <a:txBody>
                    <a:bodyPr/>
                    <a:lstStyle/>
                    <a:p>
                      <a:pPr marL="19050">
                        <a:lnSpc>
                          <a:spcPct val="100000"/>
                        </a:lnSpc>
                      </a:pPr>
                      <a:r>
                        <a:rPr sz="1600" dirty="0">
                          <a:solidFill>
                            <a:srgbClr val="585858"/>
                          </a:solidFill>
                          <a:latin typeface="Arial"/>
                          <a:cs typeface="Arial"/>
                        </a:rPr>
                        <a:t>Senior managers model my organisation's values</a:t>
                      </a:r>
                      <a:endParaRPr sz="1600">
                        <a:latin typeface="Arial"/>
                        <a:cs typeface="Arial"/>
                      </a:endParaRPr>
                    </a:p>
                  </a:txBody>
                  <a:tcPr marL="0" marR="0" marT="0" marB="0">
                    <a:lnL w="12700">
                      <a:solidFill>
                        <a:srgbClr val="D2D2D2"/>
                      </a:solidFill>
                      <a:prstDash val="solid"/>
                    </a:lnL>
                    <a:lnR w="6350">
                      <a:solidFill>
                        <a:srgbClr val="D2D2D2"/>
                      </a:solidFill>
                      <a:prstDash val="solid"/>
                    </a:lnR>
                    <a:lnT w="12700">
                      <a:solidFill>
                        <a:srgbClr val="D2D2D2"/>
                      </a:solidFill>
                      <a:prstDash val="solid"/>
                    </a:lnT>
                    <a:lnB w="12700">
                      <a:solidFill>
                        <a:srgbClr val="D2D2D2"/>
                      </a:solidFill>
                      <a:prstDash val="solid"/>
                    </a:lnB>
                  </a:tcPr>
                </a:tc>
              </a:tr>
              <a:tr h="540004">
                <a:tc>
                  <a:txBody>
                    <a:bodyPr/>
                    <a:lstStyle/>
                    <a:p>
                      <a:pPr marL="18415" marR="22860">
                        <a:lnSpc>
                          <a:spcPts val="1789"/>
                        </a:lnSpc>
                      </a:pPr>
                      <a:r>
                        <a:rPr sz="1600" dirty="0">
                          <a:solidFill>
                            <a:srgbClr val="585858"/>
                          </a:solidFill>
                          <a:latin typeface="Arial"/>
                          <a:cs typeface="Arial"/>
                        </a:rPr>
                        <a:t>I receive adequate recognition for my contributions and accomplishments</a:t>
                      </a:r>
                      <a:endParaRPr sz="1600">
                        <a:latin typeface="Arial"/>
                        <a:cs typeface="Arial"/>
                      </a:endParaRPr>
                    </a:p>
                  </a:txBody>
                  <a:tcPr marL="0" marR="0" marT="0" marB="0">
                    <a:lnL w="6350">
                      <a:solidFill>
                        <a:srgbClr val="D2D2D2"/>
                      </a:solidFill>
                      <a:prstDash val="solid"/>
                    </a:lnL>
                    <a:lnR w="12700">
                      <a:solidFill>
                        <a:srgbClr val="D2D2D2"/>
                      </a:solidFill>
                      <a:prstDash val="solid"/>
                    </a:lnR>
                    <a:lnT w="12700">
                      <a:solidFill>
                        <a:srgbClr val="D2D2D2"/>
                      </a:solidFill>
                      <a:prstDash val="solid"/>
                    </a:lnT>
                    <a:lnB w="12700">
                      <a:solidFill>
                        <a:srgbClr val="D2D2D2"/>
                      </a:solidFill>
                      <a:prstDash val="solid"/>
                    </a:lnB>
                  </a:tcPr>
                </a:tc>
                <a:tc>
                  <a:txBody>
                    <a:bodyPr/>
                    <a:lstStyle/>
                    <a:p>
                      <a:endParaRPr sz="1600">
                        <a:latin typeface="Arial"/>
                        <a:cs typeface="Arial"/>
                      </a:endParaRPr>
                    </a:p>
                  </a:txBody>
                  <a:tcPr marL="0" marR="0" marT="0" marB="0">
                    <a:lnL w="12700">
                      <a:solidFill>
                        <a:srgbClr val="D2D2D2"/>
                      </a:solidFill>
                      <a:prstDash val="solid"/>
                    </a:lnL>
                    <a:lnR w="6350">
                      <a:solidFill>
                        <a:srgbClr val="D2D2D2"/>
                      </a:solidFill>
                      <a:prstDash val="solid"/>
                    </a:lnR>
                    <a:lnT w="12700">
                      <a:solidFill>
                        <a:srgbClr val="D2D2D2"/>
                      </a:solidFill>
                      <a:prstDash val="solid"/>
                    </a:lnT>
                    <a:lnB w="12700">
                      <a:solidFill>
                        <a:srgbClr val="D2D2D2"/>
                      </a:solidFill>
                      <a:prstDash val="solid"/>
                    </a:lnB>
                  </a:tcPr>
                </a:tc>
              </a:tr>
              <a:tr h="540003">
                <a:tc>
                  <a:txBody>
                    <a:bodyPr/>
                    <a:lstStyle/>
                    <a:p>
                      <a:pPr marL="18415">
                        <a:lnSpc>
                          <a:spcPct val="100000"/>
                        </a:lnSpc>
                      </a:pPr>
                      <a:r>
                        <a:rPr sz="1600" dirty="0">
                          <a:solidFill>
                            <a:srgbClr val="585858"/>
                          </a:solidFill>
                          <a:latin typeface="Arial"/>
                          <a:cs typeface="Arial"/>
                        </a:rPr>
                        <a:t>I have the authority to do my job effectively</a:t>
                      </a:r>
                      <a:endParaRPr sz="1600">
                        <a:latin typeface="Arial"/>
                        <a:cs typeface="Arial"/>
                      </a:endParaRPr>
                    </a:p>
                  </a:txBody>
                  <a:tcPr marL="0" marR="0" marT="0" marB="0">
                    <a:lnL w="6350">
                      <a:solidFill>
                        <a:srgbClr val="D2D2D2"/>
                      </a:solidFill>
                      <a:prstDash val="solid"/>
                    </a:lnL>
                    <a:lnR w="12700">
                      <a:solidFill>
                        <a:srgbClr val="D2D2D2"/>
                      </a:solidFill>
                      <a:prstDash val="solid"/>
                    </a:lnR>
                    <a:lnT w="12700">
                      <a:solidFill>
                        <a:srgbClr val="D2D2D2"/>
                      </a:solidFill>
                      <a:prstDash val="solid"/>
                    </a:lnT>
                    <a:lnB w="12700">
                      <a:solidFill>
                        <a:srgbClr val="D2D2D2"/>
                      </a:solidFill>
                      <a:prstDash val="solid"/>
                    </a:lnB>
                  </a:tcPr>
                </a:tc>
                <a:tc>
                  <a:txBody>
                    <a:bodyPr/>
                    <a:lstStyle/>
                    <a:p>
                      <a:endParaRPr sz="1600">
                        <a:latin typeface="Arial"/>
                        <a:cs typeface="Arial"/>
                      </a:endParaRPr>
                    </a:p>
                  </a:txBody>
                  <a:tcPr marL="0" marR="0" marT="0" marB="0">
                    <a:lnL w="12700">
                      <a:solidFill>
                        <a:srgbClr val="D2D2D2"/>
                      </a:solidFill>
                      <a:prstDash val="solid"/>
                    </a:lnL>
                    <a:lnR w="6350">
                      <a:solidFill>
                        <a:srgbClr val="D2D2D2"/>
                      </a:solidFill>
                      <a:prstDash val="solid"/>
                    </a:lnR>
                    <a:lnT w="12700">
                      <a:solidFill>
                        <a:srgbClr val="D2D2D2"/>
                      </a:solidFill>
                      <a:prstDash val="solid"/>
                    </a:lnT>
                    <a:lnB w="12700">
                      <a:solidFill>
                        <a:srgbClr val="D2D2D2"/>
                      </a:solidFill>
                      <a:prstDash val="solid"/>
                    </a:lnB>
                  </a:tcPr>
                </a:tc>
              </a:tr>
              <a:tr h="536816">
                <a:tc>
                  <a:txBody>
                    <a:bodyPr/>
                    <a:lstStyle/>
                    <a:p>
                      <a:pPr marL="18415" marR="306070">
                        <a:lnSpc>
                          <a:spcPts val="1789"/>
                        </a:lnSpc>
                      </a:pPr>
                      <a:r>
                        <a:rPr sz="1600" dirty="0">
                          <a:solidFill>
                            <a:srgbClr val="585858"/>
                          </a:solidFill>
                          <a:latin typeface="Arial"/>
                          <a:cs typeface="Arial"/>
                        </a:rPr>
                        <a:t>My job allows me to utilise my skills, knowledge and abilities</a:t>
                      </a:r>
                      <a:endParaRPr sz="1600">
                        <a:latin typeface="Arial"/>
                        <a:cs typeface="Arial"/>
                      </a:endParaRPr>
                    </a:p>
                  </a:txBody>
                  <a:tcPr marL="0" marR="0" marT="0" marB="0">
                    <a:lnL w="6350">
                      <a:solidFill>
                        <a:srgbClr val="D2D2D2"/>
                      </a:solidFill>
                      <a:prstDash val="solid"/>
                    </a:lnL>
                    <a:lnR w="12700">
                      <a:solidFill>
                        <a:srgbClr val="D2D2D2"/>
                      </a:solidFill>
                      <a:prstDash val="solid"/>
                    </a:lnR>
                    <a:lnT w="12700">
                      <a:solidFill>
                        <a:srgbClr val="D2D2D2"/>
                      </a:solidFill>
                      <a:prstDash val="solid"/>
                    </a:lnT>
                    <a:lnB w="6350">
                      <a:solidFill>
                        <a:srgbClr val="D2D2D2"/>
                      </a:solidFill>
                      <a:prstDash val="solid"/>
                    </a:lnB>
                  </a:tcPr>
                </a:tc>
                <a:tc>
                  <a:txBody>
                    <a:bodyPr/>
                    <a:lstStyle/>
                    <a:p>
                      <a:endParaRPr sz="1600">
                        <a:latin typeface="Arial"/>
                        <a:cs typeface="Arial"/>
                      </a:endParaRPr>
                    </a:p>
                  </a:txBody>
                  <a:tcPr marL="0" marR="0" marT="0" marB="0">
                    <a:lnL w="12700">
                      <a:solidFill>
                        <a:srgbClr val="D2D2D2"/>
                      </a:solidFill>
                      <a:prstDash val="solid"/>
                    </a:lnL>
                    <a:lnR w="6350">
                      <a:solidFill>
                        <a:srgbClr val="D2D2D2"/>
                      </a:solidFill>
                      <a:prstDash val="solid"/>
                    </a:lnR>
                    <a:lnT w="12700">
                      <a:solidFill>
                        <a:srgbClr val="D2D2D2"/>
                      </a:solidFill>
                      <a:prstDash val="solid"/>
                    </a:lnT>
                    <a:lnB w="6350">
                      <a:solidFill>
                        <a:srgbClr val="D2D2D2"/>
                      </a:solidFill>
                      <a:prstDash val="solid"/>
                    </a:lnB>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1808</Words>
  <Application>Microsoft Office PowerPoint</Application>
  <PresentationFormat>Custom</PresentationFormat>
  <Paragraphs>305</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Introduction</vt:lpstr>
      <vt:lpstr>Contents</vt:lpstr>
      <vt:lpstr>Comparator group</vt:lpstr>
      <vt:lpstr>1. Headline benchmarks Public sector values</vt:lpstr>
      <vt:lpstr>1. Headline benchmarks Employment principles</vt:lpstr>
      <vt:lpstr>1. Headline benchmarks Supporting measures and negative behaviours</vt:lpstr>
      <vt:lpstr>2. Key indicators Employee engagement - key factors</vt:lpstr>
      <vt:lpstr>2. Key indicators Employee engagement - key factor description</vt:lpstr>
      <vt:lpstr>2. Key indicators Employee engagement - how you compare</vt:lpstr>
      <vt:lpstr>2. Key indicators Respectful workplaces</vt:lpstr>
      <vt:lpstr>2. Key indicators Safe and supportive environment</vt:lpstr>
      <vt:lpstr>2. Key indicators Diversity and engagement</vt:lpstr>
      <vt:lpstr>3. Question benchmarks Highest scoring questions in 2018</vt:lpstr>
      <vt:lpstr>3. Question benchmarks Highest scoring questions relative to comparator group</vt:lpstr>
      <vt:lpstr>3. Question benchmarks Questions with the most improvement on 2017</vt:lpstr>
      <vt:lpstr>3. Question benchmarks Lowest scoring questions in 2018</vt:lpstr>
      <vt:lpstr>3. Question benchmarks Lowest scoring questions relative to comparator group</vt:lpstr>
      <vt:lpstr>3. Question benchmarks Questions with the greatest deterioration on 2017</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PMS_Executive_Summary_Report</dc:title>
  <dc:creator>Michelle Maritz</dc:creator>
  <cp:lastModifiedBy>Michelle Maritz</cp:lastModifiedBy>
  <cp:revision>1</cp:revision>
  <dcterms:created xsi:type="dcterms:W3CDTF">2018-06-25T07:23:33Z</dcterms:created>
  <dcterms:modified xsi:type="dcterms:W3CDTF">2018-11-19T22:14:41Z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2018-06-24T00:00:00Z</vt:filetime>
  </property>
  <property fmtid="{D5CDD505-2E9C-101B-9397-08002B2CF9AE}" pid="3" name="LastSaved">
    <vt:filetime>2018-06-24T00:00:00Z</vt:filetime>
  </property>
</Properties>
</file>